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67" r:id="rId3"/>
  </p:sldMasterIdLst>
  <p:notesMasterIdLst>
    <p:notesMasterId r:id="rId36"/>
  </p:notesMasterIdLst>
  <p:handoutMasterIdLst>
    <p:handoutMasterId r:id="rId37"/>
  </p:handoutMasterIdLst>
  <p:sldIdLst>
    <p:sldId id="257" r:id="rId4"/>
    <p:sldId id="283" r:id="rId5"/>
    <p:sldId id="300" r:id="rId6"/>
    <p:sldId id="305" r:id="rId7"/>
    <p:sldId id="306" r:id="rId8"/>
    <p:sldId id="307" r:id="rId9"/>
    <p:sldId id="308" r:id="rId10"/>
    <p:sldId id="301" r:id="rId11"/>
    <p:sldId id="287" r:id="rId12"/>
    <p:sldId id="267" r:id="rId13"/>
    <p:sldId id="302" r:id="rId14"/>
    <p:sldId id="303" r:id="rId15"/>
    <p:sldId id="289" r:id="rId16"/>
    <p:sldId id="313" r:id="rId17"/>
    <p:sldId id="309" r:id="rId18"/>
    <p:sldId id="310" r:id="rId19"/>
    <p:sldId id="311" r:id="rId20"/>
    <p:sldId id="292" r:id="rId21"/>
    <p:sldId id="312" r:id="rId22"/>
    <p:sldId id="293" r:id="rId23"/>
    <p:sldId id="314" r:id="rId24"/>
    <p:sldId id="295" r:id="rId25"/>
    <p:sldId id="315" r:id="rId26"/>
    <p:sldId id="316" r:id="rId27"/>
    <p:sldId id="318" r:id="rId28"/>
    <p:sldId id="317" r:id="rId29"/>
    <p:sldId id="296" r:id="rId30"/>
    <p:sldId id="319" r:id="rId31"/>
    <p:sldId id="297" r:id="rId32"/>
    <p:sldId id="298" r:id="rId33"/>
    <p:sldId id="299" r:id="rId34"/>
    <p:sldId id="280" r:id="rId3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7A827C-CA96-CC63-18D9-AE0E7A071A82}" v="198" dt="2021-04-25T19:11:25.76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2" autoAdjust="0"/>
    <p:restoredTop sz="90825" autoAdjust="0"/>
  </p:normalViewPr>
  <p:slideViewPr>
    <p:cSldViewPr snapToGrid="0" showGuides="1">
      <p:cViewPr varScale="1">
        <p:scale>
          <a:sx n="236" d="100"/>
          <a:sy n="236" d="100"/>
        </p:scale>
        <p:origin x="942" y="24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notesMaster" Target="notesMasters/notesMaster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E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s-CL"/>
        </a:p>
      </c:txPr>
    </c:title>
    <c:autoTitleDeleted val="0"/>
    <c:plotArea>
      <c:layout/>
      <c:pieChart>
        <c:varyColors val="1"/>
        <c:ser>
          <c:idx val="0"/>
          <c:order val="0"/>
          <c:tx>
            <c:strRef>
              <c:f>Hoja1!$B$1</c:f>
              <c:strCache>
                <c:ptCount val="1"/>
                <c:pt idx="0">
                  <c:v>SQuAD</c:v>
                </c:pt>
              </c:strCache>
            </c:strRef>
          </c:tx>
          <c:dPt>
            <c:idx val="0"/>
            <c:bubble3D val="0"/>
            <c:spPr>
              <a:solidFill>
                <a:schemeClr val="accent1"/>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1-C8A7-40A9-9337-987691C6FDDA}"/>
              </c:ext>
            </c:extLst>
          </c:dPt>
          <c:dPt>
            <c:idx val="1"/>
            <c:bubble3D val="0"/>
            <c:spPr>
              <a:solidFill>
                <a:schemeClr val="accent2"/>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3-C8A7-40A9-9337-987691C6FDDA}"/>
              </c:ext>
            </c:extLst>
          </c:dPt>
          <c:dPt>
            <c:idx val="2"/>
            <c:bubble3D val="0"/>
            <c:spPr>
              <a:solidFill>
                <a:schemeClr val="accent3"/>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5-C8A7-40A9-9337-987691C6FDDA}"/>
              </c:ext>
            </c:extLst>
          </c:dPt>
          <c:dPt>
            <c:idx val="3"/>
            <c:bubble3D val="0"/>
            <c:spPr>
              <a:solidFill>
                <a:schemeClr val="accent4"/>
              </a:solidFill>
              <a:ln>
                <a:noFill/>
              </a:ln>
              <a:effectLst>
                <a:outerShdw blurRad="317500" algn="ctr" rotWithShape="0">
                  <a:prstClr val="black">
                    <a:alpha val="25000"/>
                  </a:prstClr>
                </a:outerShdw>
              </a:effectLst>
            </c:spPr>
            <c:extLst>
              <c:ext xmlns:c16="http://schemas.microsoft.com/office/drawing/2014/chart" uri="{C3380CC4-5D6E-409C-BE32-E72D297353CC}">
                <c16:uniqueId val="{00000007-C8A7-40A9-9337-987691C6FDDA}"/>
              </c:ext>
            </c:extLst>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s-CL"/>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extLst>
          </c:dLbls>
          <c:cat>
            <c:strRef>
              <c:f>Hoja1!$A$2:$A$5</c:f>
              <c:strCache>
                <c:ptCount val="3"/>
                <c:pt idx="0">
                  <c:v>train-v1.1.json</c:v>
                </c:pt>
                <c:pt idx="1">
                  <c:v>dev-v1.1.json</c:v>
                </c:pt>
                <c:pt idx="2">
                  <c:v>Validación final</c:v>
                </c:pt>
              </c:strCache>
            </c:strRef>
          </c:cat>
          <c:val>
            <c:numRef>
              <c:f>Hoja1!$B$2:$B$5</c:f>
              <c:numCache>
                <c:formatCode>General</c:formatCode>
                <c:ptCount val="4"/>
                <c:pt idx="0">
                  <c:v>80</c:v>
                </c:pt>
                <c:pt idx="1">
                  <c:v>10</c:v>
                </c:pt>
                <c:pt idx="2">
                  <c:v>10</c:v>
                </c:pt>
              </c:numCache>
            </c:numRef>
          </c:val>
          <c:extLst>
            <c:ext xmlns:c16="http://schemas.microsoft.com/office/drawing/2014/chart" uri="{C3380CC4-5D6E-409C-BE32-E72D297353CC}">
              <c16:uniqueId val="{00000000-D6AF-45D7-A846-AD47315346D3}"/>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s-C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2"/>
    </a:solidFill>
    <a:ln w="9525" cap="flat" cmpd="sng" algn="ctr">
      <a:solidFill>
        <a:schemeClr val="dk1">
          <a:lumMod val="15000"/>
          <a:lumOff val="85000"/>
        </a:schemeClr>
      </a:solidFill>
      <a:round/>
    </a:ln>
    <a:effectLst/>
  </c:spPr>
  <c:txPr>
    <a:bodyPr/>
    <a:lstStyle/>
    <a:p>
      <a:pPr>
        <a:defRPr/>
      </a:pPr>
      <a:endParaRPr lang="es-C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581421-27F4-426B-B32A-73D3EF1DA196}" type="slidenum">
              <a:rPr lang="es-ES" smtClean="0"/>
              <a:t>‹Nº›</a:t>
            </a:fld>
            <a:endParaRPr lang="es-ES"/>
          </a:p>
        </p:txBody>
      </p:sp>
    </p:spTree>
    <p:extLst>
      <p:ext uri="{BB962C8B-B14F-4D97-AF65-F5344CB8AC3E}">
        <p14:creationId xmlns:p14="http://schemas.microsoft.com/office/powerpoint/2010/main" val="31642638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BA55C-5BC3-4AE0-8ADF-64D5CF5788D2}" type="slidenum">
              <a:rPr lang="es-ES" smtClean="0"/>
              <a:t>‹Nº›</a:t>
            </a:fld>
            <a:endParaRPr lang="es-ES"/>
          </a:p>
        </p:txBody>
      </p:sp>
    </p:spTree>
    <p:extLst>
      <p:ext uri="{BB962C8B-B14F-4D97-AF65-F5344CB8AC3E}">
        <p14:creationId xmlns:p14="http://schemas.microsoft.com/office/powerpoint/2010/main" val="166620443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Buenas tardes a todo el jurado y a los presentes.</a:t>
            </a:r>
          </a:p>
          <a:p>
            <a:endParaRPr lang="es-CL" dirty="0"/>
          </a:p>
          <a:p>
            <a:r>
              <a:rPr lang="es-CL" dirty="0"/>
              <a:t>En primer lugar agradecer a todos por su tiempo.</a:t>
            </a:r>
          </a:p>
          <a:p>
            <a:endParaRPr lang="es-CL" dirty="0"/>
          </a:p>
          <a:p>
            <a:r>
              <a:rPr lang="es-CL" dirty="0"/>
              <a:t>Yo soy LI estudiante del Master y hoy vengo a presentarles los resultados de mi TFM</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a:t>
            </a:fld>
            <a:endParaRPr lang="es-ES"/>
          </a:p>
        </p:txBody>
      </p:sp>
    </p:spTree>
    <p:extLst>
      <p:ext uri="{BB962C8B-B14F-4D97-AF65-F5344CB8AC3E}">
        <p14:creationId xmlns:p14="http://schemas.microsoft.com/office/powerpoint/2010/main" val="89250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16</a:t>
            </a:fld>
            <a:endParaRPr lang="es-ES"/>
          </a:p>
        </p:txBody>
      </p:sp>
    </p:spTree>
    <p:extLst>
      <p:ext uri="{BB962C8B-B14F-4D97-AF65-F5344CB8AC3E}">
        <p14:creationId xmlns:p14="http://schemas.microsoft.com/office/powerpoint/2010/main" val="135417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17</a:t>
            </a:fld>
            <a:endParaRPr lang="es-ES"/>
          </a:p>
        </p:txBody>
      </p:sp>
    </p:spTree>
    <p:extLst>
      <p:ext uri="{BB962C8B-B14F-4D97-AF65-F5344CB8AC3E}">
        <p14:creationId xmlns:p14="http://schemas.microsoft.com/office/powerpoint/2010/main" val="307659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18</a:t>
            </a:fld>
            <a:endParaRPr lang="es-ES"/>
          </a:p>
        </p:txBody>
      </p:sp>
    </p:spTree>
    <p:extLst>
      <p:ext uri="{BB962C8B-B14F-4D97-AF65-F5344CB8AC3E}">
        <p14:creationId xmlns:p14="http://schemas.microsoft.com/office/powerpoint/2010/main" val="780456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19</a:t>
            </a:fld>
            <a:endParaRPr lang="es-ES"/>
          </a:p>
        </p:txBody>
      </p:sp>
    </p:spTree>
    <p:extLst>
      <p:ext uri="{BB962C8B-B14F-4D97-AF65-F5344CB8AC3E}">
        <p14:creationId xmlns:p14="http://schemas.microsoft.com/office/powerpoint/2010/main" val="36235885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TeXGyreHeros-Regular"/>
              </a:rPr>
              <a:t>Vivimos en una época donde la actividad digital forma parte de nuestro día a día. Todos los días generamos una cantidad enorme de datos e información, interactuando a través de redes sociales, trabajando conectados a Internet, etc. A medida que aumenta la información, se vuelve más difícil recuperar una pieza de información relevante de manera eficiente. En este sentido, la tarea de Respuesta a Preguntas o </a:t>
            </a:r>
            <a:r>
              <a:rPr lang="es-ES" sz="1200" b="0" i="1" u="none" strike="noStrike" baseline="0" dirty="0" err="1">
                <a:latin typeface="TeXGyreHeros-Italic"/>
              </a:rPr>
              <a:t>Question</a:t>
            </a:r>
            <a:r>
              <a:rPr lang="es-ES" sz="1200" b="0" i="1" u="none" strike="noStrike" baseline="0" dirty="0">
                <a:latin typeface="TeXGyreHeros-Italic"/>
              </a:rPr>
              <a:t> </a:t>
            </a:r>
            <a:r>
              <a:rPr lang="es-ES" sz="1200" b="0" i="1" u="none" strike="noStrike" baseline="0" dirty="0" err="1">
                <a:latin typeface="TeXGyreHeros-Italic"/>
              </a:rPr>
              <a:t>Answering</a:t>
            </a:r>
            <a:r>
              <a:rPr lang="es-ES" sz="1200" b="0" i="1" u="none" strike="noStrike" baseline="0" dirty="0">
                <a:latin typeface="TeXGyreHeros-Italic"/>
              </a:rPr>
              <a:t> </a:t>
            </a:r>
            <a:r>
              <a:rPr lang="es-ES" sz="1200" b="0" i="0" u="none" strike="noStrike" baseline="0" dirty="0">
                <a:latin typeface="TeXGyreHeros-Regular"/>
              </a:rPr>
              <a:t>(QA, por sus siglas en inglés) es un campo de la ciencia de la computación y el NLP que tiene como objetivo crear sistemas que puedan responder de forma automática preguntas en </a:t>
            </a:r>
            <a:r>
              <a:rPr lang="es-CL" sz="1200" b="0" i="0" u="none" strike="noStrike" baseline="0" dirty="0">
                <a:latin typeface="TeXGyreHeros-Regular"/>
              </a:rPr>
              <a:t>lenguaje natural.</a:t>
            </a:r>
          </a:p>
          <a:p>
            <a:pPr algn="l"/>
            <a:r>
              <a:rPr lang="es-ES" sz="1200" b="0" i="0" u="none" strike="noStrike" baseline="0" dirty="0">
                <a:latin typeface="TeXGyreHeros-Regular"/>
              </a:rPr>
              <a:t>Los sistemas QA intentan encontrar automáticamente la respuesta contextual y semánticamente correcta para una pregunta proporcionada en un texto. En general, los tres componentes asociados con los sistemas QA son:</a:t>
            </a:r>
          </a:p>
          <a:p>
            <a:pPr algn="l"/>
            <a:r>
              <a:rPr lang="es-CL" sz="1200" b="0" i="0" u="none" strike="noStrike" baseline="0" dirty="0">
                <a:latin typeface="TeXGyreHeros-Regular"/>
              </a:rPr>
              <a:t>1. Clasificación de preguntas</a:t>
            </a:r>
          </a:p>
          <a:p>
            <a:pPr algn="l"/>
            <a:r>
              <a:rPr lang="es-CL" sz="1200" b="0" i="0" u="none" strike="noStrike" baseline="0" dirty="0">
                <a:latin typeface="TeXGyreHeros-Regular"/>
              </a:rPr>
              <a:t>2. Recuperación de información</a:t>
            </a:r>
          </a:p>
          <a:p>
            <a:pPr algn="l"/>
            <a:r>
              <a:rPr lang="es-ES" sz="1200" b="0" i="0" u="none" strike="noStrike" baseline="0" dirty="0">
                <a:latin typeface="TeXGyreHeros-Regular"/>
              </a:rPr>
              <a:t>3. Extracción/generación de respuestas</a:t>
            </a:r>
          </a:p>
          <a:p>
            <a:pPr algn="l"/>
            <a:r>
              <a:rPr lang="es-ES" sz="1200" b="0" i="0" u="none" strike="noStrike" baseline="0" dirty="0">
                <a:latin typeface="TeXGyreHeros-Regular"/>
              </a:rPr>
              <a:t>En este trabajo se usará BERT como modelo base para resolver este problema. La idea en este caso es que se le dará un párrafo al modelo de BERT que contendrá información acerca de un tema, y vamos a buscar respuestas con respecto a preguntas relacionadas con ese tema. Para ello, se generarán</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20</a:t>
            </a:fld>
            <a:endParaRPr lang="es-ES"/>
          </a:p>
        </p:txBody>
      </p:sp>
    </p:spTree>
    <p:extLst>
      <p:ext uri="{BB962C8B-B14F-4D97-AF65-F5344CB8AC3E}">
        <p14:creationId xmlns:p14="http://schemas.microsoft.com/office/powerpoint/2010/main" val="228185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baseline="0" dirty="0">
                <a:latin typeface="TeXGyreHeros-Regular"/>
              </a:rPr>
              <a:t>Los autores del </a:t>
            </a:r>
            <a:r>
              <a:rPr lang="es-ES" sz="1200" b="0" i="0" u="none" strike="noStrike" baseline="0" dirty="0" err="1">
                <a:latin typeface="TeXGyreHeros-Regular"/>
              </a:rPr>
              <a:t>paper</a:t>
            </a:r>
            <a:r>
              <a:rPr lang="es-ES" sz="1200" b="0" i="0" u="none" strike="noStrike" baseline="0" dirty="0">
                <a:latin typeface="TeXGyreHeros-Regular"/>
              </a:rPr>
              <a:t> mencionan que este conjunto de datos se diferencia a los que se habían publicado con anterioridad en que las respuestas son de formato libre y no están acotadas a un conjunto de opciones lo que hace el problema más interpretativo y con una cantidad bastante grande de opciones.</a:t>
            </a:r>
          </a:p>
          <a:p>
            <a:endParaRPr lang="es-ES" sz="1200" b="0" i="0" u="none" strike="noStrike" baseline="0" dirty="0">
              <a:latin typeface="TeXGyreHeros-Regular"/>
            </a:endParaRPr>
          </a:p>
          <a:p>
            <a:pPr algn="l"/>
            <a:r>
              <a:rPr lang="es-ES" sz="1200" b="1" i="0" u="none" strike="noStrike" baseline="0" dirty="0">
                <a:latin typeface="TeXGyreHeros-Bold"/>
              </a:rPr>
              <a:t>train-v1.1.json: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80% de los datos y contiene el conjunto de entrenamiento o training set. Es el subconjunto del </a:t>
            </a:r>
            <a:r>
              <a:rPr lang="es-ES" sz="1200" b="0" i="0" u="none" strike="noStrike" baseline="0" dirty="0" err="1">
                <a:latin typeface="TeXGyreHeros-Regular"/>
              </a:rPr>
              <a:t>dataset</a:t>
            </a:r>
            <a:r>
              <a:rPr lang="es-ES" sz="1200" b="0" i="0" u="none" strike="noStrike" baseline="0" dirty="0">
                <a:latin typeface="TeXGyreHeros-Regular"/>
              </a:rPr>
              <a:t> donde están almacenadas las secuencias que se utilizarán para hacer el entrenamiento.</a:t>
            </a:r>
          </a:p>
          <a:p>
            <a:pPr algn="l"/>
            <a:r>
              <a:rPr lang="es-ES" sz="1200" b="1" i="0" u="none" strike="noStrike" baseline="0" dirty="0">
                <a:latin typeface="TeXGyreHeros-Bold"/>
              </a:rPr>
              <a:t>dev-v1.1.json: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10% de los datos y contiene el conjunto de validación o </a:t>
            </a:r>
            <a:r>
              <a:rPr lang="es-ES" sz="1200" b="0" i="0" u="none" strike="noStrike" baseline="0" dirty="0" err="1">
                <a:latin typeface="TeXGyreHeros-Regular"/>
              </a:rPr>
              <a:t>validation</a:t>
            </a:r>
            <a:r>
              <a:rPr lang="es-ES" sz="1200" b="0" i="0" u="none" strike="noStrike" baseline="0" dirty="0">
                <a:latin typeface="TeXGyreHeros-Regular"/>
              </a:rPr>
              <a:t> test. Es el subconjunto de datos que se utilizarán </a:t>
            </a:r>
            <a:r>
              <a:rPr lang="es-CL" sz="1200" b="0" i="0" u="none" strike="noStrike" baseline="0" dirty="0">
                <a:latin typeface="TeXGyreHeros-Regular"/>
              </a:rPr>
              <a:t>para hacer la evaluación. </a:t>
            </a:r>
          </a:p>
          <a:p>
            <a:pPr algn="l"/>
            <a:r>
              <a:rPr lang="es-ES" sz="1200" b="0" i="0" u="none" strike="noStrike" baseline="0" dirty="0">
                <a:latin typeface="TeXGyreHeros-Regular"/>
              </a:rPr>
              <a:t>El 10% restante de registros son usados para la validación final usada en el </a:t>
            </a:r>
            <a:r>
              <a:rPr lang="es-ES" sz="1200" b="0" i="0" u="none" strike="noStrike" baseline="0" dirty="0" err="1">
                <a:latin typeface="TeXGyreHeros-Regular"/>
              </a:rPr>
              <a:t>benchmark</a:t>
            </a:r>
            <a:r>
              <a:rPr lang="es-ES" sz="1200" dirty="0">
                <a:latin typeface="TeXGyreHeros-Regular"/>
              </a:rPr>
              <a:t> </a:t>
            </a:r>
            <a:r>
              <a:rPr lang="es-ES" sz="1200" b="0" i="0" u="none" strike="noStrike" baseline="0" dirty="0">
                <a:latin typeface="TeXGyreHeros-Regular"/>
              </a:rPr>
              <a:t>y este conjunto de datos no lo hacen disponible. </a:t>
            </a:r>
            <a:r>
              <a:rPr lang="es-ES" sz="1200" b="0" i="0" u="none" strike="noStrike" baseline="0" dirty="0" err="1">
                <a:latin typeface="TeXGyreHeros-Regular"/>
              </a:rPr>
              <a:t>testing</a:t>
            </a:r>
            <a:r>
              <a:rPr lang="es-ES" sz="1200" b="0" i="0" u="none" strike="noStrike" baseline="0" dirty="0">
                <a:latin typeface="TeXGyreHeros-Regular"/>
              </a:rPr>
              <a:t> set.</a:t>
            </a:r>
            <a:endParaRPr lang="es-ES"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21</a:t>
            </a:fld>
            <a:endParaRPr lang="es-ES"/>
          </a:p>
        </p:txBody>
      </p:sp>
    </p:spTree>
    <p:extLst>
      <p:ext uri="{BB962C8B-B14F-4D97-AF65-F5344CB8AC3E}">
        <p14:creationId xmlns:p14="http://schemas.microsoft.com/office/powerpoint/2010/main" val="2766213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22</a:t>
            </a:fld>
            <a:endParaRPr lang="es-ES"/>
          </a:p>
        </p:txBody>
      </p:sp>
    </p:spTree>
    <p:extLst>
      <p:ext uri="{BB962C8B-B14F-4D97-AF65-F5344CB8AC3E}">
        <p14:creationId xmlns:p14="http://schemas.microsoft.com/office/powerpoint/2010/main" val="254380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23</a:t>
            </a:fld>
            <a:endParaRPr lang="es-ES"/>
          </a:p>
        </p:txBody>
      </p:sp>
    </p:spTree>
    <p:extLst>
      <p:ext uri="{BB962C8B-B14F-4D97-AF65-F5344CB8AC3E}">
        <p14:creationId xmlns:p14="http://schemas.microsoft.com/office/powerpoint/2010/main" val="2075133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24</a:t>
            </a:fld>
            <a:endParaRPr lang="es-ES"/>
          </a:p>
        </p:txBody>
      </p:sp>
    </p:spTree>
    <p:extLst>
      <p:ext uri="{BB962C8B-B14F-4D97-AF65-F5344CB8AC3E}">
        <p14:creationId xmlns:p14="http://schemas.microsoft.com/office/powerpoint/2010/main" val="41628566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25</a:t>
            </a:fld>
            <a:endParaRPr lang="es-ES"/>
          </a:p>
        </p:txBody>
      </p:sp>
    </p:spTree>
    <p:extLst>
      <p:ext uri="{BB962C8B-B14F-4D97-AF65-F5344CB8AC3E}">
        <p14:creationId xmlns:p14="http://schemas.microsoft.com/office/powerpoint/2010/main" val="36323581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l">
              <a:buFont typeface="Arial" panose="020B0604020202020204" pitchFamily="34" charset="0"/>
              <a:buChar char="•"/>
            </a:pPr>
            <a:r>
              <a:rPr lang="es-ES" sz="1800" b="0" i="0" u="none" strike="noStrike" baseline="0" dirty="0">
                <a:latin typeface="TeXGyreHeros-Regular"/>
              </a:rPr>
              <a:t>Los últimos años hemos sido testigos del auge de la inteligencia artificial y del impacto que esta ha generado en distintos aspectos de nuestras vidas, convirtiéndose en una tecnología que ha cambiado la forma en la que interactuamos y vivimos.</a:t>
            </a:r>
          </a:p>
          <a:p>
            <a:pPr marL="285750" indent="-285750" algn="l">
              <a:buFont typeface="Arial" panose="020B0604020202020204" pitchFamily="34" charset="0"/>
              <a:buChar char="•"/>
            </a:pPr>
            <a:r>
              <a:rPr lang="es-ES" sz="1800" b="0" i="0" u="none" strike="noStrike" baseline="0" dirty="0">
                <a:latin typeface="TeXGyreHeros-Regular"/>
              </a:rPr>
              <a:t> Hemos presenciado sorprendentes avances de la inteligencia artificial en distintos ámbitos y la evolución que ha tenido en la resolución de muchas tareas específicas, logrando en varias de ellas superar las capacidades cognitivas propias de los seres humanos.</a:t>
            </a:r>
          </a:p>
          <a:p>
            <a:pPr marL="285750" indent="-285750" algn="l">
              <a:buFont typeface="Arial" panose="020B0604020202020204" pitchFamily="34" charset="0"/>
              <a:buChar char="•"/>
            </a:pPr>
            <a:endParaRPr lang="es-ES" sz="1800" b="0" i="0" u="none" strike="noStrike" baseline="0" dirty="0">
              <a:latin typeface="TeXGyreHeros-Regular"/>
            </a:endParaRPr>
          </a:p>
          <a:p>
            <a:pPr algn="l"/>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ES" sz="1800" b="0" i="0" u="none" strike="noStrike" baseline="0" dirty="0">
                <a:latin typeface="TeXGyreHeros-Regular"/>
              </a:rPr>
              <a:t>Como se describe en la sección anterior, las redes neuronales recurrentes convencionales</a:t>
            </a:r>
          </a:p>
          <a:p>
            <a:pPr algn="l"/>
            <a:r>
              <a:rPr lang="es-ES" sz="1800" b="0" i="0" u="none" strike="noStrike" baseline="0" dirty="0">
                <a:latin typeface="TeXGyreHeros-Regular"/>
              </a:rPr>
              <a:t>presentan problemas en su entrenamiento debido a que los gradientes </a:t>
            </a:r>
            <a:r>
              <a:rPr lang="es-ES" sz="1800" b="0" i="0" u="none" strike="noStrike" baseline="0" dirty="0" err="1">
                <a:latin typeface="TeXGyreHeros-Regular"/>
              </a:rPr>
              <a:t>retropropagados</a:t>
            </a:r>
            <a:endParaRPr lang="es-ES" sz="1800" b="0" i="0" u="none" strike="noStrike" baseline="0" dirty="0">
              <a:latin typeface="TeXGyreHeros-Regular"/>
            </a:endParaRPr>
          </a:p>
          <a:p>
            <a:pPr algn="l"/>
            <a:r>
              <a:rPr lang="es-ES" sz="1800" b="0" i="0" u="none" strike="noStrike" baseline="0" dirty="0">
                <a:latin typeface="TeXGyreHeros-Regular"/>
              </a:rPr>
              <a:t>tienden a crecer enormemente o a desvanecerse con el tiempo debido a que el</a:t>
            </a:r>
          </a:p>
          <a:p>
            <a:pPr algn="l"/>
            <a:r>
              <a:rPr lang="es-ES" sz="1800" b="0" i="0" u="none" strike="noStrike" baseline="0" dirty="0">
                <a:latin typeface="TeXGyreHeros-Regular"/>
              </a:rPr>
              <a:t>gradiente depende no solo del error presente sino también los errores pasados. La acumulación</a:t>
            </a:r>
          </a:p>
          <a:p>
            <a:pPr algn="l"/>
            <a:r>
              <a:rPr lang="es-CL" sz="1800" b="0" i="0" u="none" strike="noStrike" baseline="0" dirty="0">
                <a:latin typeface="TeXGyreHeros-Regular"/>
              </a:rPr>
              <a:t>de errores provoca dificultades para memorizar dependencias a largo plazo.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3</a:t>
            </a:fld>
            <a:endParaRPr lang="es-ES"/>
          </a:p>
        </p:txBody>
      </p:sp>
    </p:spTree>
    <p:extLst>
      <p:ext uri="{BB962C8B-B14F-4D97-AF65-F5344CB8AC3E}">
        <p14:creationId xmlns:p14="http://schemas.microsoft.com/office/powerpoint/2010/main" val="43462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26</a:t>
            </a:fld>
            <a:endParaRPr lang="es-ES"/>
          </a:p>
        </p:txBody>
      </p:sp>
    </p:spTree>
    <p:extLst>
      <p:ext uri="{BB962C8B-B14F-4D97-AF65-F5344CB8AC3E}">
        <p14:creationId xmlns:p14="http://schemas.microsoft.com/office/powerpoint/2010/main" val="8698165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27</a:t>
            </a:fld>
            <a:endParaRPr lang="es-ES"/>
          </a:p>
        </p:txBody>
      </p:sp>
    </p:spTree>
    <p:extLst>
      <p:ext uri="{BB962C8B-B14F-4D97-AF65-F5344CB8AC3E}">
        <p14:creationId xmlns:p14="http://schemas.microsoft.com/office/powerpoint/2010/main" val="38231587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28</a:t>
            </a:fld>
            <a:endParaRPr lang="es-ES"/>
          </a:p>
        </p:txBody>
      </p:sp>
    </p:spTree>
    <p:extLst>
      <p:ext uri="{BB962C8B-B14F-4D97-AF65-F5344CB8AC3E}">
        <p14:creationId xmlns:p14="http://schemas.microsoft.com/office/powerpoint/2010/main" val="557926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CL" dirty="0"/>
              <a:t>Rama de la IA que habilita….</a:t>
            </a:r>
          </a:p>
          <a:p>
            <a:pPr algn="l"/>
            <a:r>
              <a:rPr lang="es-CL" dirty="0"/>
              <a:t>Provee de un conjunto de técnicas…</a:t>
            </a:r>
          </a:p>
          <a:p>
            <a:pPr algn="l"/>
            <a:r>
              <a:rPr lang="es-ES" sz="1200" b="0" i="0" u="none" strike="noStrike" baseline="0" dirty="0">
                <a:latin typeface="TeXGyreHeros-Regular"/>
              </a:rPr>
              <a:t>Hemos presenciado sorprendentes avances de la inteligencia artificial en distintos ámbitos y la evolución que ha tenido en la resolución de muchas tareas específicas, logrando en varias de ellas superar las capacidades cognitivas propias de los seres humanos. </a:t>
            </a:r>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ES" sz="1800" b="0" i="0" u="none" strike="noStrike" baseline="0" dirty="0">
                <a:latin typeface="TeXGyreHeros-Regular"/>
              </a:rPr>
              <a:t>Como se describe en la sección anterior, las redes neuronales recurrentes convencionales</a:t>
            </a:r>
          </a:p>
          <a:p>
            <a:pPr algn="l"/>
            <a:r>
              <a:rPr lang="es-ES" sz="1800" b="0" i="0" u="none" strike="noStrike" baseline="0" dirty="0">
                <a:latin typeface="TeXGyreHeros-Regular"/>
              </a:rPr>
              <a:t>presentan problemas en su entrenamiento debido a que los gradientes </a:t>
            </a:r>
            <a:r>
              <a:rPr lang="es-ES" sz="1800" b="0" i="0" u="none" strike="noStrike" baseline="0" dirty="0" err="1">
                <a:latin typeface="TeXGyreHeros-Regular"/>
              </a:rPr>
              <a:t>retropropagados</a:t>
            </a:r>
            <a:endParaRPr lang="es-ES" sz="1800" b="0" i="0" u="none" strike="noStrike" baseline="0" dirty="0">
              <a:latin typeface="TeXGyreHeros-Regular"/>
            </a:endParaRPr>
          </a:p>
          <a:p>
            <a:pPr algn="l"/>
            <a:r>
              <a:rPr lang="es-ES" sz="1800" b="0" i="0" u="none" strike="noStrike" baseline="0" dirty="0">
                <a:latin typeface="TeXGyreHeros-Regular"/>
              </a:rPr>
              <a:t>tienden a crecer enormemente o a desvanecerse con el tiempo debido a que el</a:t>
            </a:r>
          </a:p>
          <a:p>
            <a:pPr algn="l"/>
            <a:r>
              <a:rPr lang="es-ES" sz="1800" b="0" i="0" u="none" strike="noStrike" baseline="0" dirty="0">
                <a:latin typeface="TeXGyreHeros-Regular"/>
              </a:rPr>
              <a:t>gradiente depende no solo del error presente sino también los errores pasados. La acumulación</a:t>
            </a:r>
          </a:p>
          <a:p>
            <a:pPr algn="l"/>
            <a:r>
              <a:rPr lang="es-CL" sz="1800" b="0" i="0" u="none" strike="noStrike" baseline="0" dirty="0">
                <a:latin typeface="TeXGyreHeros-Regular"/>
              </a:rPr>
              <a:t>de errores provoca dificultades para memorizar dependencias a largo plazo.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4</a:t>
            </a:fld>
            <a:endParaRPr lang="es-ES"/>
          </a:p>
        </p:txBody>
      </p:sp>
    </p:spTree>
    <p:extLst>
      <p:ext uri="{BB962C8B-B14F-4D97-AF65-F5344CB8AC3E}">
        <p14:creationId xmlns:p14="http://schemas.microsoft.com/office/powerpoint/2010/main" val="403811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l">
              <a:buFont typeface="Arial" panose="020B0604020202020204" pitchFamily="34" charset="0"/>
              <a:buChar char="•"/>
            </a:pPr>
            <a:r>
              <a:rPr lang="es-ES" sz="1800" b="0" i="0" u="none" strike="noStrike" baseline="0" dirty="0">
                <a:latin typeface="TeXGyreHeros-Regular"/>
              </a:rPr>
              <a:t>Los últimos años hemos sido testigos del auge de la inteligencia artificial y del impacto que esta ha generado en distintos aspectos de nuestras vidas, convirtiéndose en una tecnología que ha cambiado la forma en la que interactuamos y vivimos.</a:t>
            </a:r>
          </a:p>
          <a:p>
            <a:pPr marL="285750" indent="-285750" algn="l">
              <a:buFont typeface="Arial" panose="020B0604020202020204" pitchFamily="34" charset="0"/>
              <a:buChar char="•"/>
            </a:pPr>
            <a:r>
              <a:rPr lang="es-ES" sz="1800" b="0" i="0" u="none" strike="noStrike" baseline="0" dirty="0">
                <a:latin typeface="TeXGyreHeros-Regular"/>
              </a:rPr>
              <a:t> Hemos presenciado sorprendentes avances de la inteligencia artificial en distintos ámbitos y la evolución que ha tenido en la resolución de muchas tareas específicas, logrando en varias de ellas superar las capacidades cognitivas propias de los seres humanos.</a:t>
            </a:r>
          </a:p>
          <a:p>
            <a:pPr marL="285750" indent="-285750" algn="l">
              <a:buFont typeface="Arial" panose="020B0604020202020204" pitchFamily="34" charset="0"/>
              <a:buChar char="•"/>
            </a:pPr>
            <a:endParaRPr lang="es-ES" sz="1800" b="0" i="0" u="none" strike="noStrike" baseline="0" dirty="0">
              <a:latin typeface="TeXGyreHeros-Regular"/>
            </a:endParaRPr>
          </a:p>
          <a:p>
            <a:pPr algn="l"/>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ES" sz="1800" b="0" i="0" u="none" strike="noStrike" baseline="0" dirty="0">
                <a:latin typeface="TeXGyreHeros-Regular"/>
              </a:rPr>
              <a:t>Como se describe en la sección anterior, las redes neuronales recurrentes convencionales</a:t>
            </a:r>
          </a:p>
          <a:p>
            <a:pPr algn="l"/>
            <a:r>
              <a:rPr lang="es-ES" sz="1800" b="0" i="0" u="none" strike="noStrike" baseline="0" dirty="0">
                <a:latin typeface="TeXGyreHeros-Regular"/>
              </a:rPr>
              <a:t>presentan problemas en su entrenamiento debido a que los gradientes </a:t>
            </a:r>
            <a:r>
              <a:rPr lang="es-ES" sz="1800" b="0" i="0" u="none" strike="noStrike" baseline="0" dirty="0" err="1">
                <a:latin typeface="TeXGyreHeros-Regular"/>
              </a:rPr>
              <a:t>retropropagados</a:t>
            </a:r>
            <a:endParaRPr lang="es-ES" sz="1800" b="0" i="0" u="none" strike="noStrike" baseline="0" dirty="0">
              <a:latin typeface="TeXGyreHeros-Regular"/>
            </a:endParaRPr>
          </a:p>
          <a:p>
            <a:pPr algn="l"/>
            <a:r>
              <a:rPr lang="es-ES" sz="1800" b="0" i="0" u="none" strike="noStrike" baseline="0" dirty="0">
                <a:latin typeface="TeXGyreHeros-Regular"/>
              </a:rPr>
              <a:t>tienden a crecer enormemente o a desvanecerse con el tiempo debido a que el</a:t>
            </a:r>
          </a:p>
          <a:p>
            <a:pPr algn="l"/>
            <a:r>
              <a:rPr lang="es-ES" sz="1800" b="0" i="0" u="none" strike="noStrike" baseline="0" dirty="0">
                <a:latin typeface="TeXGyreHeros-Regular"/>
              </a:rPr>
              <a:t>gradiente depende no solo del error presente sino también los errores pasados. La acumulación</a:t>
            </a:r>
          </a:p>
          <a:p>
            <a:pPr algn="l"/>
            <a:r>
              <a:rPr lang="es-CL" sz="1800" b="0" i="0" u="none" strike="noStrike" baseline="0" dirty="0">
                <a:latin typeface="TeXGyreHeros-Regular"/>
              </a:rPr>
              <a:t>de errores provoca dificultades para memorizar dependencias a largo plazo.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5</a:t>
            </a:fld>
            <a:endParaRPr lang="es-ES"/>
          </a:p>
        </p:txBody>
      </p:sp>
    </p:spTree>
    <p:extLst>
      <p:ext uri="{BB962C8B-B14F-4D97-AF65-F5344CB8AC3E}">
        <p14:creationId xmlns:p14="http://schemas.microsoft.com/office/powerpoint/2010/main" val="579753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l">
              <a:buFont typeface="Arial" panose="020B0604020202020204" pitchFamily="34" charset="0"/>
              <a:buChar char="•"/>
            </a:pPr>
            <a:r>
              <a:rPr lang="es-ES" sz="1800" b="0" i="0" u="none" strike="noStrike" baseline="0" dirty="0">
                <a:latin typeface="TeXGyreHeros-Regular"/>
              </a:rPr>
              <a:t>Los últimos años hemos sido testigos del auge de la inteligencia artificial y del impacto que esta ha generado en distintos aspectos de nuestras vidas, convirtiéndose en una tecnología que ha cambiado la forma en la que interactuamos y vivimos.</a:t>
            </a:r>
          </a:p>
          <a:p>
            <a:pPr marL="285750" indent="-285750" algn="l">
              <a:buFont typeface="Arial" panose="020B0604020202020204" pitchFamily="34" charset="0"/>
              <a:buChar char="•"/>
            </a:pPr>
            <a:r>
              <a:rPr lang="es-ES" sz="1800" b="0" i="0" u="none" strike="noStrike" baseline="0" dirty="0">
                <a:latin typeface="TeXGyreHeros-Regular"/>
              </a:rPr>
              <a:t> Hemos presenciado sorprendentes avances de la inteligencia artificial en distintos ámbitos y la evolución que ha tenido en la resolución de muchas tareas específicas, logrando en varias de ellas superar las capacidades cognitivas propias de los seres humanos.</a:t>
            </a:r>
          </a:p>
          <a:p>
            <a:pPr marL="285750" indent="-285750" algn="l">
              <a:buFont typeface="Arial" panose="020B0604020202020204" pitchFamily="34" charset="0"/>
              <a:buChar char="•"/>
            </a:pPr>
            <a:endParaRPr lang="es-ES" sz="1800" b="0" i="0" u="none" strike="noStrike" baseline="0" dirty="0">
              <a:latin typeface="TeXGyreHeros-Regular"/>
            </a:endParaRPr>
          </a:p>
          <a:p>
            <a:pPr algn="l"/>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ES" sz="1800" b="0" i="0" u="none" strike="noStrike" baseline="0" dirty="0">
                <a:latin typeface="TeXGyreHeros-Regular"/>
              </a:rPr>
              <a:t>Como se describe en la sección anterior, las redes neuronales recurrentes convencionales</a:t>
            </a:r>
          </a:p>
          <a:p>
            <a:pPr algn="l"/>
            <a:r>
              <a:rPr lang="es-ES" sz="1800" b="0" i="0" u="none" strike="noStrike" baseline="0" dirty="0">
                <a:latin typeface="TeXGyreHeros-Regular"/>
              </a:rPr>
              <a:t>presentan problemas en su entrenamiento debido a que los gradientes </a:t>
            </a:r>
            <a:r>
              <a:rPr lang="es-ES" sz="1800" b="0" i="0" u="none" strike="noStrike" baseline="0" dirty="0" err="1">
                <a:latin typeface="TeXGyreHeros-Regular"/>
              </a:rPr>
              <a:t>retropropagados</a:t>
            </a:r>
            <a:endParaRPr lang="es-ES" sz="1800" b="0" i="0" u="none" strike="noStrike" baseline="0" dirty="0">
              <a:latin typeface="TeXGyreHeros-Regular"/>
            </a:endParaRPr>
          </a:p>
          <a:p>
            <a:pPr algn="l"/>
            <a:r>
              <a:rPr lang="es-ES" sz="1800" b="0" i="0" u="none" strike="noStrike" baseline="0" dirty="0">
                <a:latin typeface="TeXGyreHeros-Regular"/>
              </a:rPr>
              <a:t>tienden a crecer enormemente o a desvanecerse con el tiempo debido a que el</a:t>
            </a:r>
          </a:p>
          <a:p>
            <a:pPr algn="l"/>
            <a:r>
              <a:rPr lang="es-ES" sz="1800" b="0" i="0" u="none" strike="noStrike" baseline="0" dirty="0">
                <a:latin typeface="TeXGyreHeros-Regular"/>
              </a:rPr>
              <a:t>gradiente depende no solo del error presente sino también los errores pasados. La acumulación</a:t>
            </a:r>
          </a:p>
          <a:p>
            <a:pPr algn="l"/>
            <a:r>
              <a:rPr lang="es-CL" sz="1800" b="0" i="0" u="none" strike="noStrike" baseline="0" dirty="0">
                <a:latin typeface="TeXGyreHeros-Regular"/>
              </a:rPr>
              <a:t>de errores provoca dificultades para memorizar dependencias a largo plazo.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6</a:t>
            </a:fld>
            <a:endParaRPr lang="es-ES"/>
          </a:p>
        </p:txBody>
      </p:sp>
    </p:spTree>
    <p:extLst>
      <p:ext uri="{BB962C8B-B14F-4D97-AF65-F5344CB8AC3E}">
        <p14:creationId xmlns:p14="http://schemas.microsoft.com/office/powerpoint/2010/main" val="1068774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85750" indent="-285750" algn="l">
              <a:buFont typeface="Arial" panose="020B0604020202020204" pitchFamily="34" charset="0"/>
              <a:buChar char="•"/>
            </a:pPr>
            <a:r>
              <a:rPr lang="es-ES" sz="1800" b="0" i="0" u="none" strike="noStrike" baseline="0" dirty="0">
                <a:latin typeface="TeXGyreHeros-Regular"/>
              </a:rPr>
              <a:t>Los últimos años hemos sido testigos del auge de la inteligencia artificial y del impacto que esta ha generado en distintos aspectos de nuestras vidas, convirtiéndose en una tecnología que ha cambiado la forma en la que interactuamos y vivimos.</a:t>
            </a:r>
          </a:p>
          <a:p>
            <a:pPr marL="285750" indent="-285750" algn="l">
              <a:buFont typeface="Arial" panose="020B0604020202020204" pitchFamily="34" charset="0"/>
              <a:buChar char="•"/>
            </a:pPr>
            <a:r>
              <a:rPr lang="es-ES" sz="1800" b="0" i="0" u="none" strike="noStrike" baseline="0" dirty="0">
                <a:latin typeface="TeXGyreHeros-Regular"/>
              </a:rPr>
              <a:t> Hemos presenciado sorprendentes avances de la inteligencia artificial en distintos ámbitos y la evolución que ha tenido en la resolución de muchas tareas específicas, logrando en varias de ellas superar las capacidades cognitivas propias de los seres humanos.</a:t>
            </a:r>
          </a:p>
          <a:p>
            <a:pPr marL="285750" indent="-285750" algn="l">
              <a:buFont typeface="Arial" panose="020B0604020202020204" pitchFamily="34" charset="0"/>
              <a:buChar char="•"/>
            </a:pPr>
            <a:endParaRPr lang="es-ES" sz="1800" b="0" i="0" u="none" strike="noStrike" baseline="0" dirty="0">
              <a:latin typeface="TeXGyreHeros-Regular"/>
            </a:endParaRPr>
          </a:p>
          <a:p>
            <a:pPr algn="l"/>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ES" sz="1800" b="0" i="0" u="none" strike="noStrike" baseline="0" dirty="0">
                <a:latin typeface="TeXGyreHeros-Regular"/>
              </a:rPr>
              <a:t>Como se describe en la sección anterior, las redes neuronales recurrentes convencionales</a:t>
            </a:r>
          </a:p>
          <a:p>
            <a:pPr algn="l"/>
            <a:r>
              <a:rPr lang="es-ES" sz="1800" b="0" i="0" u="none" strike="noStrike" baseline="0" dirty="0">
                <a:latin typeface="TeXGyreHeros-Regular"/>
              </a:rPr>
              <a:t>presentan problemas en su entrenamiento debido a que los gradientes </a:t>
            </a:r>
            <a:r>
              <a:rPr lang="es-ES" sz="1800" b="0" i="0" u="none" strike="noStrike" baseline="0" dirty="0" err="1">
                <a:latin typeface="TeXGyreHeros-Regular"/>
              </a:rPr>
              <a:t>retropropagados</a:t>
            </a:r>
            <a:endParaRPr lang="es-ES" sz="1800" b="0" i="0" u="none" strike="noStrike" baseline="0" dirty="0">
              <a:latin typeface="TeXGyreHeros-Regular"/>
            </a:endParaRPr>
          </a:p>
          <a:p>
            <a:pPr algn="l"/>
            <a:r>
              <a:rPr lang="es-ES" sz="1800" b="0" i="0" u="none" strike="noStrike" baseline="0" dirty="0">
                <a:latin typeface="TeXGyreHeros-Regular"/>
              </a:rPr>
              <a:t>tienden a crecer enormemente o a desvanecerse con el tiempo debido a que el</a:t>
            </a:r>
          </a:p>
          <a:p>
            <a:pPr algn="l"/>
            <a:r>
              <a:rPr lang="es-ES" sz="1800" b="0" i="0" u="none" strike="noStrike" baseline="0" dirty="0">
                <a:latin typeface="TeXGyreHeros-Regular"/>
              </a:rPr>
              <a:t>gradiente depende no solo del error presente sino también los errores pasados. La acumulación</a:t>
            </a:r>
          </a:p>
          <a:p>
            <a:pPr algn="l"/>
            <a:r>
              <a:rPr lang="es-CL" sz="1800" b="0" i="0" u="none" strike="noStrike" baseline="0" dirty="0">
                <a:latin typeface="TeXGyreHeros-Regular"/>
              </a:rPr>
              <a:t>de errores provoca dificultades para memorizar dependencias a largo plazo.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7</a:t>
            </a:fld>
            <a:endParaRPr lang="es-ES"/>
          </a:p>
        </p:txBody>
      </p:sp>
    </p:spTree>
    <p:extLst>
      <p:ext uri="{BB962C8B-B14F-4D97-AF65-F5344CB8AC3E}">
        <p14:creationId xmlns:p14="http://schemas.microsoft.com/office/powerpoint/2010/main" val="5515651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0" i="0" u="none" strike="noStrike" baseline="0" dirty="0">
                <a:latin typeface="TeXGyreHeros-Regular"/>
              </a:rPr>
              <a:t>1. </a:t>
            </a:r>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a:t>
            </a:r>
          </a:p>
          <a:p>
            <a:pPr algn="l"/>
            <a:r>
              <a:rPr lang="es-ES" sz="1200" b="0" i="0" u="none" strike="noStrike" baseline="0" dirty="0">
                <a:latin typeface="TeXGyreHeros-Regular"/>
              </a:rPr>
              <a:t>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similares o cercanos a los del estado del arte en cada problema.</a:t>
            </a:r>
            <a:endParaRPr lang="es-CL" dirty="0"/>
          </a:p>
          <a:p>
            <a:pPr algn="l"/>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12</a:t>
            </a:fld>
            <a:endParaRPr lang="es-ES"/>
          </a:p>
        </p:txBody>
      </p:sp>
    </p:spTree>
    <p:extLst>
      <p:ext uri="{BB962C8B-B14F-4D97-AF65-F5344CB8AC3E}">
        <p14:creationId xmlns:p14="http://schemas.microsoft.com/office/powerpoint/2010/main" val="3721561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TeXGyreHeros-Regular"/>
              </a:rPr>
              <a:t>El análisis de sentimiento es un subcampo del procesamiento de lenguaje natural que</a:t>
            </a:r>
          </a:p>
          <a:p>
            <a:pPr algn="l"/>
            <a:r>
              <a:rPr lang="es-ES" sz="1800" b="0" i="0" u="none" strike="noStrike" baseline="0" dirty="0">
                <a:latin typeface="TeXGyreHeros-Regular"/>
              </a:rPr>
              <a:t>ha tenido un gran desarrollo en los últimos años. Este interés ha sido alimentado en gran</a:t>
            </a:r>
          </a:p>
          <a:p>
            <a:pPr algn="l"/>
            <a:r>
              <a:rPr lang="es-ES" sz="1800" b="0" i="0" u="none" strike="noStrike" baseline="0" dirty="0">
                <a:latin typeface="TeXGyreHeros-Regular"/>
              </a:rPr>
              <a:t>parte por el auge de las redes sociales que ha dado lugar a la aparición de blogs, foros y</a:t>
            </a:r>
          </a:p>
          <a:p>
            <a:pPr algn="l"/>
            <a:r>
              <a:rPr lang="es-ES" sz="1800" b="0" i="0" u="none" strike="noStrike" baseline="0" dirty="0">
                <a:latin typeface="TeXGyreHeros-Regular"/>
              </a:rPr>
              <a:t>aplicaciones en línea que le permiten a los usuarios discutir sobre cualquier tema y compartir</a:t>
            </a:r>
          </a:p>
          <a:p>
            <a:pPr algn="l"/>
            <a:r>
              <a:rPr lang="es-ES" sz="1800" b="0" i="0" u="none" strike="noStrike" baseline="0" dirty="0">
                <a:latin typeface="TeXGyreHeros-Regular"/>
              </a:rPr>
              <a:t>sus opiniones. Este tipo de análisis es ampliamente usado por distintas empresas para</a:t>
            </a:r>
          </a:p>
          <a:p>
            <a:pPr algn="l"/>
            <a:r>
              <a:rPr lang="es-ES" sz="1800" b="0" i="0" u="none" strike="noStrike" baseline="0" dirty="0">
                <a:latin typeface="TeXGyreHeros-Regular"/>
              </a:rPr>
              <a:t>entender la opinión de sus clientes y conocer la aceptación de sus productos y servicios.</a:t>
            </a:r>
          </a:p>
          <a:p>
            <a:pPr algn="l"/>
            <a:r>
              <a:rPr lang="es-ES" sz="1800" b="0" i="0" u="none" strike="noStrike" baseline="0" dirty="0">
                <a:latin typeface="TeXGyreHeros-Regular"/>
              </a:rPr>
              <a:t>A través del análisis de sentimiento las empresas pueden estudiar los comentarios</a:t>
            </a:r>
          </a:p>
          <a:p>
            <a:pPr algn="l"/>
            <a:r>
              <a:rPr lang="es-ES" sz="1800" b="0" i="0" u="none" strike="noStrike" baseline="0" dirty="0">
                <a:latin typeface="TeXGyreHeros-Regular"/>
              </a:rPr>
              <a:t>de los clientes para prestar una mejor atención, crear mejores productos o mejorar sus</a:t>
            </a:r>
          </a:p>
          <a:p>
            <a:pPr algn="l"/>
            <a:r>
              <a:rPr lang="es-ES" sz="1800" b="0" i="0" u="none" strike="noStrike" baseline="0" dirty="0">
                <a:latin typeface="TeXGyreHeros-Regular"/>
              </a:rPr>
              <a:t>estrategias de marketing para atraer nuevos clientes. En líneas generales los resultados</a:t>
            </a:r>
          </a:p>
          <a:p>
            <a:pPr algn="l"/>
            <a:r>
              <a:rPr lang="es-ES" sz="1800" b="0" i="0" u="none" strike="noStrike" baseline="0" dirty="0">
                <a:latin typeface="TeXGyreHeros-Regular"/>
              </a:rPr>
              <a:t>del análisis de sentimiento ayudan a conocer mejor los intereses y opiniones de los clientes</a:t>
            </a:r>
          </a:p>
          <a:p>
            <a:pPr algn="l"/>
            <a:r>
              <a:rPr lang="es-ES" sz="1800" b="0" i="0" u="none" strike="noStrike" baseline="0" dirty="0">
                <a:latin typeface="TeXGyreHeros-Regular"/>
              </a:rPr>
              <a:t>sobre las tendencias del mercado.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13</a:t>
            </a:fld>
            <a:endParaRPr lang="es-ES"/>
          </a:p>
        </p:txBody>
      </p:sp>
    </p:spTree>
    <p:extLst>
      <p:ext uri="{BB962C8B-B14F-4D97-AF65-F5344CB8AC3E}">
        <p14:creationId xmlns:p14="http://schemas.microsoft.com/office/powerpoint/2010/main" val="3925379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15</a:t>
            </a:fld>
            <a:endParaRPr lang="es-ES"/>
          </a:p>
        </p:txBody>
      </p:sp>
    </p:spTree>
    <p:extLst>
      <p:ext uri="{BB962C8B-B14F-4D97-AF65-F5344CB8AC3E}">
        <p14:creationId xmlns:p14="http://schemas.microsoft.com/office/powerpoint/2010/main" val="18007294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6" y="0"/>
            <a:ext cx="12204096" cy="6858000"/>
          </a:xfrm>
          <a:prstGeom prst="rect">
            <a:avLst/>
          </a:prstGeom>
        </p:spPr>
      </p:pic>
      <p:sp>
        <p:nvSpPr>
          <p:cNvPr id="8"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presentación</a:t>
            </a:r>
          </a:p>
        </p:txBody>
      </p:sp>
      <p:sp>
        <p:nvSpPr>
          <p:cNvPr id="9"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Tree>
    <p:extLst>
      <p:ext uri="{BB962C8B-B14F-4D97-AF65-F5344CB8AC3E}">
        <p14:creationId xmlns:p14="http://schemas.microsoft.com/office/powerpoint/2010/main" val="130337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91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65590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estacado 3">
    <p:bg>
      <p:bgPr>
        <a:solidFill>
          <a:schemeClr val="tx2"/>
        </a:solidFill>
        <a:effectLst/>
      </p:bgPr>
    </p:bg>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1651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562000" cy="55634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9162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tacado 4">
    <p:spTree>
      <p:nvGrpSpPr>
        <p:cNvPr id="1" name=""/>
        <p:cNvGrpSpPr/>
        <p:nvPr/>
      </p:nvGrpSpPr>
      <p:grpSpPr>
        <a:xfrm>
          <a:off x="0" y="0"/>
          <a:ext cx="0" cy="0"/>
          <a:chOff x="0" y="0"/>
          <a:chExt cx="0" cy="0"/>
        </a:xfrm>
      </p:grpSpPr>
      <p:sp>
        <p:nvSpPr>
          <p:cNvPr id="7" name="Hexágono 1"/>
          <p:cNvSpPr/>
          <p:nvPr userDrawn="1"/>
        </p:nvSpPr>
        <p:spPr>
          <a:xfrm>
            <a:off x="3315000" y="647292"/>
            <a:ext cx="5562000" cy="5563416"/>
          </a:xfrm>
          <a:prstGeom prst="ellips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3100" b="1" i="0" kern="1200" dirty="0">
                <a:solidFill>
                  <a:schemeClr val="tx1"/>
                </a:solidFill>
                <a:latin typeface="Periodico Display Rg" panose="02000504080000020004" pitchFamily="50" charset="0"/>
                <a:ea typeface="+mn-ea"/>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06158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ound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771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008558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estacado 4">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80609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estacado 4">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081916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Destacado 4">
    <p:spTree>
      <p:nvGrpSpPr>
        <p:cNvPr id="1" name=""/>
        <p:cNvGrpSpPr/>
        <p:nvPr/>
      </p:nvGrpSpPr>
      <p:grpSpPr>
        <a:xfrm>
          <a:off x="0" y="0"/>
          <a:ext cx="0" cy="0"/>
          <a:chOff x="0" y="0"/>
          <a:chExt cx="0" cy="0"/>
        </a:xfrm>
      </p:grpSpPr>
      <p:sp>
        <p:nvSpPr>
          <p:cNvPr id="7"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68810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4"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625600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EC5A1A76-DED3-E845-BEE2-CEC5330692FA}"/>
              </a:ext>
            </a:extLst>
          </p:cNvPr>
          <p:cNvSpPr/>
          <p:nvPr userDrawn="1"/>
        </p:nvSpPr>
        <p:spPr>
          <a:xfrm>
            <a:off x="6112933" y="-3889"/>
            <a:ext cx="607906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2"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rgbClr val="E65014"/>
                </a:solidFill>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4"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7"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8"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3"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4"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15" name="Imagen 14">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535939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ulo destacado con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897313D-C409-674E-8D7C-4BC767F8D450}"/>
              </a:ext>
            </a:extLst>
          </p:cNvPr>
          <p:cNvSpPr/>
          <p:nvPr userDrawn="1"/>
        </p:nvSpPr>
        <p:spPr>
          <a:xfrm>
            <a:off x="3196167" y="524933"/>
            <a:ext cx="5799666" cy="5808134"/>
          </a:xfrm>
          <a:prstGeom prst="rect">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176768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destacado con tex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91FC3F3F-F160-B047-9B23-EFEBBA6A3599}"/>
              </a:ext>
            </a:extLst>
          </p:cNvPr>
          <p:cNvSpPr/>
          <p:nvPr userDrawn="1"/>
        </p:nvSpPr>
        <p:spPr>
          <a:xfrm>
            <a:off x="3138309" y="524933"/>
            <a:ext cx="5915383" cy="580813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defRPr sz="1800">
                <a:latin typeface="+mn-lt"/>
                <a:ea typeface="+mn-ea"/>
                <a:cs typeface="+mn-cs"/>
                <a:sym typeface="Brown-Light"/>
              </a:defRPr>
            </a:pPr>
            <a:endParaRPr lang="es-ES" dirty="0">
              <a:solidFill>
                <a:srgbClr val="E65014"/>
              </a:solidFill>
              <a:latin typeface="Visuelt Pro" panose="020B0503040202040104"/>
            </a:endParaRP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338944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destacado con tex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ombo 15"/>
          <p:cNvSpPr/>
          <p:nvPr userDrawn="1"/>
        </p:nvSpPr>
        <p:spPr>
          <a:xfrm>
            <a:off x="3173778" y="506778"/>
            <a:ext cx="5844444" cy="5844444"/>
          </a:xfrm>
          <a:prstGeom prst="diamond">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204975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ítulo destacado con tex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Hexágono 8">
            <a:extLst>
              <a:ext uri="{FF2B5EF4-FFF2-40B4-BE49-F238E27FC236}">
                <a16:creationId xmlns:a16="http://schemas.microsoft.com/office/drawing/2014/main" id="{E7FB3B77-C6E7-694D-B639-9EE4807FD8AE}"/>
              </a:ext>
            </a:extLst>
          </p:cNvPr>
          <p:cNvSpPr/>
          <p:nvPr userDrawn="1"/>
        </p:nvSpPr>
        <p:spPr>
          <a:xfrm>
            <a:off x="2798442" y="586277"/>
            <a:ext cx="6595117" cy="5685446"/>
          </a:xfrm>
          <a:prstGeom prst="hexago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941187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o izq - Foto der">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8"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9"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1" name="Imagen 10">
            <a:extLst>
              <a:ext uri="{FF2B5EF4-FFF2-40B4-BE49-F238E27FC236}">
                <a16:creationId xmlns:a16="http://schemas.microsoft.com/office/drawing/2014/main" id="{054D6626-89B3-4C4C-8784-DAC496715A14}"/>
              </a:ext>
            </a:extLst>
          </p:cNvPr>
          <p:cNvPicPr>
            <a:picLocks noChangeAspect="1"/>
          </p:cNvPicPr>
          <p:nvPr userDrawn="1"/>
        </p:nvPicPr>
        <p:blipFill>
          <a:blip r:embed="rId3"/>
          <a:stretch>
            <a:fillRect/>
          </a:stretch>
        </p:blipFill>
        <p:spPr>
          <a:xfrm>
            <a:off x="10857743" y="126162"/>
            <a:ext cx="1205070" cy="602535"/>
          </a:xfrm>
          <a:prstGeom prst="rect">
            <a:avLst/>
          </a:prstGeom>
        </p:spPr>
      </p:pic>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548023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o izq - Foto der 2">
    <p:spTree>
      <p:nvGrpSpPr>
        <p:cNvPr id="1" name=""/>
        <p:cNvGrpSpPr/>
        <p:nvPr/>
      </p:nvGrpSpPr>
      <p:grpSpPr>
        <a:xfrm>
          <a:off x="0" y="0"/>
          <a:ext cx="0" cy="0"/>
          <a:chOff x="0" y="0"/>
          <a:chExt cx="0" cy="0"/>
        </a:xfrm>
      </p:grpSpPr>
      <p:sp>
        <p:nvSpPr>
          <p:cNvPr id="7"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10"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1"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6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8" name="Imagen 7">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06656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p:txBody>
      </p:sp>
    </p:spTree>
    <p:extLst>
      <p:ext uri="{BB962C8B-B14F-4D97-AF65-F5344CB8AC3E}">
        <p14:creationId xmlns:p14="http://schemas.microsoft.com/office/powerpoint/2010/main" val="243483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0442458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5"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802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grpSp>
        <p:nvGrpSpPr>
          <p:cNvPr id="5" name="Grupo 4"/>
          <p:cNvGrpSpPr/>
          <p:nvPr userDrawn="1"/>
        </p:nvGrpSpPr>
        <p:grpSpPr>
          <a:xfrm>
            <a:off x="-435397" y="2092493"/>
            <a:ext cx="12010922" cy="2673014"/>
            <a:chOff x="-376518" y="2071908"/>
            <a:chExt cx="12010922" cy="2673014"/>
          </a:xfrm>
        </p:grpSpPr>
        <p:sp>
          <p:nvSpPr>
            <p:cNvPr id="6" name="Triángulo isósceles 5"/>
            <p:cNvSpPr/>
            <p:nvPr/>
          </p:nvSpPr>
          <p:spPr>
            <a:xfrm rot="19800000">
              <a:off x="-376518"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riángulo isósceles 6"/>
            <p:cNvSpPr/>
            <p:nvPr/>
          </p:nvSpPr>
          <p:spPr>
            <a:xfrm rot="19800000">
              <a:off x="2618593" y="2136656"/>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p:cNvSpPr/>
            <p:nvPr/>
          </p:nvSpPr>
          <p:spPr>
            <a:xfrm rot="19800000">
              <a:off x="5613706"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p:cNvSpPr/>
            <p:nvPr/>
          </p:nvSpPr>
          <p:spPr>
            <a:xfrm rot="19800000">
              <a:off x="8608816" y="2071908"/>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37798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o izq - Gráfico der">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6" name="Marcador de gráfico 2">
            <a:extLst>
              <a:ext uri="{FF2B5EF4-FFF2-40B4-BE49-F238E27FC236}">
                <a16:creationId xmlns:a16="http://schemas.microsoft.com/office/drawing/2014/main" id="{185F0562-4270-2042-B1D5-CAF7DABDD0AF}"/>
              </a:ext>
            </a:extLst>
          </p:cNvPr>
          <p:cNvSpPr>
            <a:spLocks noGrp="1"/>
          </p:cNvSpPr>
          <p:nvPr>
            <p:ph type="chart" sz="quarter" idx="23"/>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Tree>
    <p:extLst>
      <p:ext uri="{BB962C8B-B14F-4D97-AF65-F5344CB8AC3E}">
        <p14:creationId xmlns:p14="http://schemas.microsoft.com/office/powerpoint/2010/main" val="353920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Tree>
    <p:extLst>
      <p:ext uri="{BB962C8B-B14F-4D97-AF65-F5344CB8AC3E}">
        <p14:creationId xmlns:p14="http://schemas.microsoft.com/office/powerpoint/2010/main" val="272650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ítulo vertical y texto">
    <p:spTree>
      <p:nvGrpSpPr>
        <p:cNvPr id="1" name=""/>
        <p:cNvGrpSpPr/>
        <p:nvPr/>
      </p:nvGrpSpPr>
      <p:grpSpPr>
        <a:xfrm>
          <a:off x="0" y="0"/>
          <a:ext cx="0" cy="0"/>
          <a:chOff x="0" y="0"/>
          <a:chExt cx="0" cy="0"/>
        </a:xfrm>
      </p:grpSpPr>
      <p:sp>
        <p:nvSpPr>
          <p:cNvPr id="5" name="Rombo 4">
            <a:extLst>
              <a:ext uri="{FF2B5EF4-FFF2-40B4-BE49-F238E27FC236}">
                <a16:creationId xmlns:a16="http://schemas.microsoft.com/office/drawing/2014/main" id="{57CD9B45-27E0-CC40-A39C-24FF77A19D3B}"/>
              </a:ext>
            </a:extLst>
          </p:cNvPr>
          <p:cNvSpPr/>
          <p:nvPr userDrawn="1"/>
        </p:nvSpPr>
        <p:spPr>
          <a:xfrm>
            <a:off x="5973945" y="75751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6" name="Rombo 5">
            <a:extLst>
              <a:ext uri="{FF2B5EF4-FFF2-40B4-BE49-F238E27FC236}">
                <a16:creationId xmlns:a16="http://schemas.microsoft.com/office/drawing/2014/main" id="{98F20B88-4C42-F449-B1D0-F80BED20EB66}"/>
              </a:ext>
            </a:extLst>
          </p:cNvPr>
          <p:cNvSpPr/>
          <p:nvPr userDrawn="1"/>
        </p:nvSpPr>
        <p:spPr>
          <a:xfrm rot="2700000">
            <a:off x="2289035" y="-2845056"/>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sp>
        <p:nvSpPr>
          <p:cNvPr id="8" name="Rombo 7">
            <a:extLst>
              <a:ext uri="{FF2B5EF4-FFF2-40B4-BE49-F238E27FC236}">
                <a16:creationId xmlns:a16="http://schemas.microsoft.com/office/drawing/2014/main" id="{9CBCBA42-EC4D-6346-AED1-F59B0909EACA}"/>
              </a:ext>
            </a:extLst>
          </p:cNvPr>
          <p:cNvSpPr/>
          <p:nvPr userDrawn="1"/>
        </p:nvSpPr>
        <p:spPr>
          <a:xfrm rot="2700000">
            <a:off x="9555683" y="430830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3480169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ítulo vertical y texto">
    <p:spTree>
      <p:nvGrpSpPr>
        <p:cNvPr id="1" name=""/>
        <p:cNvGrpSpPr/>
        <p:nvPr/>
      </p:nvGrpSpPr>
      <p:grpSpPr>
        <a:xfrm>
          <a:off x="0" y="0"/>
          <a:ext cx="0" cy="0"/>
          <a:chOff x="0" y="0"/>
          <a:chExt cx="0" cy="0"/>
        </a:xfrm>
      </p:grpSpPr>
      <p:sp>
        <p:nvSpPr>
          <p:cNvPr id="10" name="Rombo 9">
            <a:extLst>
              <a:ext uri="{FF2B5EF4-FFF2-40B4-BE49-F238E27FC236}">
                <a16:creationId xmlns:a16="http://schemas.microsoft.com/office/drawing/2014/main" id="{57CD9B45-27E0-CC40-A39C-24FF77A19D3B}"/>
              </a:ext>
            </a:extLst>
          </p:cNvPr>
          <p:cNvSpPr/>
          <p:nvPr userDrawn="1"/>
        </p:nvSpPr>
        <p:spPr>
          <a:xfrm>
            <a:off x="1550777" y="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1" name="Rombo 10">
            <a:extLst>
              <a:ext uri="{FF2B5EF4-FFF2-40B4-BE49-F238E27FC236}">
                <a16:creationId xmlns:a16="http://schemas.microsoft.com/office/drawing/2014/main" id="{9CBCBA42-EC4D-6346-AED1-F59B0909EACA}"/>
              </a:ext>
            </a:extLst>
          </p:cNvPr>
          <p:cNvSpPr/>
          <p:nvPr userDrawn="1"/>
        </p:nvSpPr>
        <p:spPr>
          <a:xfrm rot="2700000">
            <a:off x="5132515" y="355079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822066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ítulo vertical y texto">
    <p:spTree>
      <p:nvGrpSpPr>
        <p:cNvPr id="1" name=""/>
        <p:cNvGrpSpPr/>
        <p:nvPr/>
      </p:nvGrpSpPr>
      <p:grpSpPr>
        <a:xfrm>
          <a:off x="0" y="0"/>
          <a:ext cx="0" cy="0"/>
          <a:chOff x="0" y="0"/>
          <a:chExt cx="0" cy="0"/>
        </a:xfrm>
      </p:grpSpPr>
      <p:grpSp>
        <p:nvGrpSpPr>
          <p:cNvPr id="7" name="Grupo 6"/>
          <p:cNvGrpSpPr/>
          <p:nvPr userDrawn="1"/>
        </p:nvGrpSpPr>
        <p:grpSpPr>
          <a:xfrm>
            <a:off x="-13825" y="342381"/>
            <a:ext cx="12250344" cy="6039428"/>
            <a:chOff x="-13825" y="394139"/>
            <a:chExt cx="12250344" cy="6039428"/>
          </a:xfrm>
        </p:grpSpPr>
        <p:sp>
          <p:nvSpPr>
            <p:cNvPr id="8" name="Rectángulo 7"/>
            <p:cNvSpPr/>
            <p:nvPr/>
          </p:nvSpPr>
          <p:spPr>
            <a:xfrm>
              <a:off x="-13825" y="39413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rot="5400000">
              <a:off x="3777597" y="2285651"/>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7646001" y="414686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428437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ítulo vertical y texto">
    <p:spTree>
      <p:nvGrpSpPr>
        <p:cNvPr id="1" name=""/>
        <p:cNvGrpSpPr/>
        <p:nvPr/>
      </p:nvGrpSpPr>
      <p:grpSpPr>
        <a:xfrm>
          <a:off x="0" y="0"/>
          <a:ext cx="0" cy="0"/>
          <a:chOff x="0" y="0"/>
          <a:chExt cx="0" cy="0"/>
        </a:xfrm>
      </p:grpSpPr>
      <p:grpSp>
        <p:nvGrpSpPr>
          <p:cNvPr id="10" name="Grupo 9"/>
          <p:cNvGrpSpPr/>
          <p:nvPr userDrawn="1"/>
        </p:nvGrpSpPr>
        <p:grpSpPr>
          <a:xfrm>
            <a:off x="-262089" y="-525844"/>
            <a:ext cx="12832355" cy="7780192"/>
            <a:chOff x="1305877" y="625582"/>
            <a:chExt cx="10405529" cy="6074328"/>
          </a:xfrm>
        </p:grpSpPr>
        <p:sp>
          <p:nvSpPr>
            <p:cNvPr id="11" name="Rectángulo redondeado 10"/>
            <p:cNvSpPr/>
            <p:nvPr/>
          </p:nvSpPr>
          <p:spPr>
            <a:xfrm>
              <a:off x="1305877" y="625582"/>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p:cNvSpPr/>
            <p:nvPr/>
          </p:nvSpPr>
          <p:spPr>
            <a:xfrm rot="5400000">
              <a:off x="4591316" y="3082454"/>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redondeado 14"/>
            <p:cNvSpPr/>
            <p:nvPr/>
          </p:nvSpPr>
          <p:spPr>
            <a:xfrm>
              <a:off x="8600460" y="4552206"/>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3632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ítulo vertical y texto">
    <p:spTree>
      <p:nvGrpSpPr>
        <p:cNvPr id="1" name=""/>
        <p:cNvGrpSpPr/>
        <p:nvPr/>
      </p:nvGrpSpPr>
      <p:grpSpPr>
        <a:xfrm>
          <a:off x="0" y="0"/>
          <a:ext cx="0" cy="0"/>
          <a:chOff x="0" y="0"/>
          <a:chExt cx="0" cy="0"/>
        </a:xfrm>
      </p:grpSpPr>
      <p:grpSp>
        <p:nvGrpSpPr>
          <p:cNvPr id="10" name="Grupo 9"/>
          <p:cNvGrpSpPr/>
          <p:nvPr userDrawn="1"/>
        </p:nvGrpSpPr>
        <p:grpSpPr>
          <a:xfrm>
            <a:off x="-405775" y="-502629"/>
            <a:ext cx="12923973" cy="7935599"/>
            <a:chOff x="-405775" y="-502629"/>
            <a:chExt cx="12923973" cy="7935599"/>
          </a:xfrm>
        </p:grpSpPr>
        <p:sp>
          <p:nvSpPr>
            <p:cNvPr id="11" name="Elipse 10"/>
            <p:cNvSpPr/>
            <p:nvPr/>
          </p:nvSpPr>
          <p:spPr>
            <a:xfrm>
              <a:off x="-405775" y="-502629"/>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4240504" y="1652168"/>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8664330" y="3579102"/>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124674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ítulo vertical y texto">
    <p:spTree>
      <p:nvGrpSpPr>
        <p:cNvPr id="1" name=""/>
        <p:cNvGrpSpPr/>
        <p:nvPr/>
      </p:nvGrpSpPr>
      <p:grpSpPr>
        <a:xfrm>
          <a:off x="0" y="0"/>
          <a:ext cx="0" cy="0"/>
          <a:chOff x="0" y="0"/>
          <a:chExt cx="0" cy="0"/>
        </a:xfrm>
      </p:grpSpPr>
      <p:grpSp>
        <p:nvGrpSpPr>
          <p:cNvPr id="2" name="Grupo 1"/>
          <p:cNvGrpSpPr/>
          <p:nvPr userDrawn="1"/>
        </p:nvGrpSpPr>
        <p:grpSpPr>
          <a:xfrm>
            <a:off x="-814730" y="-893590"/>
            <a:ext cx="13835020" cy="8753026"/>
            <a:chOff x="-814730" y="-893590"/>
            <a:chExt cx="13835020" cy="8753026"/>
          </a:xfrm>
        </p:grpSpPr>
        <p:sp>
          <p:nvSpPr>
            <p:cNvPr id="12" name="Rombo 11">
              <a:extLst>
                <a:ext uri="{FF2B5EF4-FFF2-40B4-BE49-F238E27FC236}">
                  <a16:creationId xmlns:a16="http://schemas.microsoft.com/office/drawing/2014/main" id="{57CD9B45-27E0-CC40-A39C-24FF77A19D3B}"/>
                </a:ext>
              </a:extLst>
            </p:cNvPr>
            <p:cNvSpPr/>
            <p:nvPr userDrawn="1"/>
          </p:nvSpPr>
          <p:spPr>
            <a:xfrm rot="2700000">
              <a:off x="-849750" y="-85857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3" name="Rombo 12">
              <a:extLst>
                <a:ext uri="{FF2B5EF4-FFF2-40B4-BE49-F238E27FC236}">
                  <a16:creationId xmlns:a16="http://schemas.microsoft.com/office/drawing/2014/main" id="{57CD9B45-27E0-CC40-A39C-24FF77A19D3B}"/>
                </a:ext>
              </a:extLst>
            </p:cNvPr>
            <p:cNvSpPr/>
            <p:nvPr userDrawn="1"/>
          </p:nvSpPr>
          <p:spPr>
            <a:xfrm rot="631312">
              <a:off x="3847568" y="115516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6" name="Rombo 15">
              <a:extLst>
                <a:ext uri="{FF2B5EF4-FFF2-40B4-BE49-F238E27FC236}">
                  <a16:creationId xmlns:a16="http://schemas.microsoft.com/office/drawing/2014/main" id="{57CD9B45-27E0-CC40-A39C-24FF77A19D3B}"/>
                </a:ext>
              </a:extLst>
            </p:cNvPr>
            <p:cNvSpPr/>
            <p:nvPr userDrawn="1"/>
          </p:nvSpPr>
          <p:spPr>
            <a:xfrm rot="2700000">
              <a:off x="8419519" y="3258665"/>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0497906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stacado 5">
    <p:bg>
      <p:bgPr>
        <a:solidFill>
          <a:srgbClr val="E65014"/>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283335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stacado 5">
    <p:bg>
      <p:bgPr>
        <a:solidFill>
          <a:srgbClr val="E65014"/>
        </a:solidFill>
        <a:effectLst/>
      </p:bgPr>
    </p:bg>
    <p:spTree>
      <p:nvGrpSpPr>
        <p:cNvPr id="1" name=""/>
        <p:cNvGrpSpPr/>
        <p:nvPr/>
      </p:nvGrpSpPr>
      <p:grpSpPr>
        <a:xfrm>
          <a:off x="0" y="0"/>
          <a:ext cx="0" cy="0"/>
          <a:chOff x="0" y="0"/>
          <a:chExt cx="0" cy="0"/>
        </a:xfrm>
      </p:grpSpPr>
      <p:sp>
        <p:nvSpPr>
          <p:cNvPr id="6" name="Forma libre 5"/>
          <p:cNvSpPr/>
          <p:nvPr userDrawn="1"/>
        </p:nvSpPr>
        <p:spPr>
          <a:xfrm rot="18900759">
            <a:off x="3070681" y="1380981"/>
            <a:ext cx="5665932" cy="4429228"/>
          </a:xfrm>
          <a:custGeom>
            <a:avLst/>
            <a:gdLst>
              <a:gd name="connsiteX0" fmla="*/ 5015075 w 5665932"/>
              <a:gd name="connsiteY0" fmla="*/ 648365 h 4429228"/>
              <a:gd name="connsiteX1" fmla="*/ 5018245 w 5665932"/>
              <a:gd name="connsiteY1" fmla="*/ 3783325 h 4429228"/>
              <a:gd name="connsiteX2" fmla="*/ 3557758 w 5665932"/>
              <a:gd name="connsiteY2" fmla="*/ 4429228 h 4429228"/>
              <a:gd name="connsiteX3" fmla="*/ 3336317 w 5665932"/>
              <a:gd name="connsiteY3" fmla="*/ 4426460 h 4429228"/>
              <a:gd name="connsiteX4" fmla="*/ 2291490 w 5665932"/>
              <a:gd name="connsiteY4" fmla="*/ 4426461 h 4429228"/>
              <a:gd name="connsiteX5" fmla="*/ 2291490 w 5665932"/>
              <a:gd name="connsiteY5" fmla="*/ 4426398 h 4429228"/>
              <a:gd name="connsiteX6" fmla="*/ 2112653 w 5665932"/>
              <a:gd name="connsiteY6" fmla="*/ 4428429 h 4429228"/>
              <a:gd name="connsiteX7" fmla="*/ 650858 w 5665932"/>
              <a:gd name="connsiteY7" fmla="*/ 3780861 h 4429228"/>
              <a:gd name="connsiteX8" fmla="*/ 647687 w 5665932"/>
              <a:gd name="connsiteY8" fmla="*/ 645902 h 4429228"/>
              <a:gd name="connsiteX9" fmla="*/ 2108174 w 5665932"/>
              <a:gd name="connsiteY9" fmla="*/ 0 h 4429228"/>
              <a:gd name="connsiteX10" fmla="*/ 2336008 w 5665932"/>
              <a:gd name="connsiteY10" fmla="*/ 2847 h 4429228"/>
              <a:gd name="connsiteX11" fmla="*/ 3372884 w 5665932"/>
              <a:gd name="connsiteY11" fmla="*/ 2847 h 4429228"/>
              <a:gd name="connsiteX12" fmla="*/ 3553279 w 5665932"/>
              <a:gd name="connsiteY12" fmla="*/ 798 h 4429228"/>
              <a:gd name="connsiteX13" fmla="*/ 5015075 w 5665932"/>
              <a:gd name="connsiteY13" fmla="*/ 648365 h 44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88112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570490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ativa 3">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C5A1A76-DED3-E845-BEE2-CEC5330692FA}"/>
              </a:ext>
            </a:extLst>
          </p:cNvPr>
          <p:cNvSpPr/>
          <p:nvPr userDrawn="1"/>
        </p:nvSpPr>
        <p:spPr>
          <a:xfrm>
            <a:off x="6018804" y="0"/>
            <a:ext cx="6173196" cy="6858000"/>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57464"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0"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57464"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57465" y="2424903"/>
            <a:ext cx="4693536" cy="1950242"/>
          </a:xfrm>
          <a:prstGeom prst="rect">
            <a:avLst/>
          </a:prstGeom>
        </p:spPr>
        <p:txBody>
          <a:bodyPr/>
          <a:lstStyle>
            <a:lvl1pPr marL="0" indent="0" algn="just">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4"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5"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16"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lgn="just">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7" name="Imagen 16">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3528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EC5A1A76-DED3-E845-BEE2-CEC5330692FA}"/>
              </a:ext>
            </a:extLst>
          </p:cNvPr>
          <p:cNvSpPr/>
          <p:nvPr userDrawn="1"/>
        </p:nvSpPr>
        <p:spPr>
          <a:xfrm>
            <a:off x="6234582" y="0"/>
            <a:ext cx="5957418" cy="6858000"/>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baseline="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57464"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0"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57464"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57465"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8" name="Imagen 1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17648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solidFill>
          <a:srgbClr val="E65014"/>
        </a:solidFill>
        <a:effectLst/>
      </p:bgPr>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877918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Diapositiva de título con texto">
    <p:bg>
      <p:bgPr>
        <a:solidFill>
          <a:srgbClr val="E65014"/>
        </a:solidFill>
        <a:effectLst/>
      </p:bgPr>
    </p:bg>
    <p:spTree>
      <p:nvGrpSpPr>
        <p:cNvPr id="1" name=""/>
        <p:cNvGrpSpPr/>
        <p:nvPr/>
      </p:nvGrpSpPr>
      <p:grpSpPr>
        <a:xfrm>
          <a:off x="0" y="0"/>
          <a:ext cx="0" cy="0"/>
          <a:chOff x="0" y="0"/>
          <a:chExt cx="0" cy="0"/>
        </a:xfrm>
      </p:grpSpPr>
      <p:sp>
        <p:nvSpPr>
          <p:cNvPr id="5" name="Marcador de texto 72">
            <a:extLst>
              <a:ext uri="{FF2B5EF4-FFF2-40B4-BE49-F238E27FC236}">
                <a16:creationId xmlns:a16="http://schemas.microsoft.com/office/drawing/2014/main" id="{E018DC42-B9C2-B340-BB46-3221EDF8690E}"/>
              </a:ext>
            </a:extLst>
          </p:cNvPr>
          <p:cNvSpPr>
            <a:spLocks noGrp="1"/>
          </p:cNvSpPr>
          <p:nvPr>
            <p:ph type="body" sz="quarter" idx="23"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11323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2">
    <p:spTree>
      <p:nvGrpSpPr>
        <p:cNvPr id="1" name=""/>
        <p:cNvGrpSpPr/>
        <p:nvPr/>
      </p:nvGrpSpPr>
      <p:grpSpPr>
        <a:xfrm>
          <a:off x="0" y="0"/>
          <a:ext cx="0" cy="0"/>
          <a:chOff x="0" y="0"/>
          <a:chExt cx="0" cy="0"/>
        </a:xfrm>
      </p:grpSpPr>
      <p:sp>
        <p:nvSpPr>
          <p:cNvPr id="7" name="Hexágono 1"/>
          <p:cNvSpPr/>
          <p:nvPr userDrawn="1"/>
        </p:nvSpPr>
        <p:spPr>
          <a:xfrm>
            <a:off x="4773651" y="649376"/>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3887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tacado 1">
    <p:spTree>
      <p:nvGrpSpPr>
        <p:cNvPr id="1" name=""/>
        <p:cNvGrpSpPr/>
        <p:nvPr/>
      </p:nvGrpSpPr>
      <p:grpSpPr>
        <a:xfrm>
          <a:off x="0" y="0"/>
          <a:ext cx="0" cy="0"/>
          <a:chOff x="0" y="0"/>
          <a:chExt cx="0" cy="0"/>
        </a:xfrm>
      </p:grpSpPr>
      <p:sp>
        <p:nvSpPr>
          <p:cNvPr id="8" name="Forma libre 7"/>
          <p:cNvSpPr/>
          <p:nvPr userDrawn="1"/>
        </p:nvSpPr>
        <p:spPr>
          <a:xfrm rot="18900759">
            <a:off x="3070681" y="1380981"/>
            <a:ext cx="5665932" cy="4429228"/>
          </a:xfrm>
          <a:custGeom>
            <a:avLst/>
            <a:gdLst>
              <a:gd name="connsiteX0" fmla="*/ 5015075 w 5665932"/>
              <a:gd name="connsiteY0" fmla="*/ 648365 h 4429228"/>
              <a:gd name="connsiteX1" fmla="*/ 5018245 w 5665932"/>
              <a:gd name="connsiteY1" fmla="*/ 3783325 h 4429228"/>
              <a:gd name="connsiteX2" fmla="*/ 3557758 w 5665932"/>
              <a:gd name="connsiteY2" fmla="*/ 4429228 h 4429228"/>
              <a:gd name="connsiteX3" fmla="*/ 3336317 w 5665932"/>
              <a:gd name="connsiteY3" fmla="*/ 4426460 h 4429228"/>
              <a:gd name="connsiteX4" fmla="*/ 2291490 w 5665932"/>
              <a:gd name="connsiteY4" fmla="*/ 4426461 h 4429228"/>
              <a:gd name="connsiteX5" fmla="*/ 2291490 w 5665932"/>
              <a:gd name="connsiteY5" fmla="*/ 4426398 h 4429228"/>
              <a:gd name="connsiteX6" fmla="*/ 2112653 w 5665932"/>
              <a:gd name="connsiteY6" fmla="*/ 4428429 h 4429228"/>
              <a:gd name="connsiteX7" fmla="*/ 650858 w 5665932"/>
              <a:gd name="connsiteY7" fmla="*/ 3780861 h 4429228"/>
              <a:gd name="connsiteX8" fmla="*/ 647687 w 5665932"/>
              <a:gd name="connsiteY8" fmla="*/ 645902 h 4429228"/>
              <a:gd name="connsiteX9" fmla="*/ 2108174 w 5665932"/>
              <a:gd name="connsiteY9" fmla="*/ 0 h 4429228"/>
              <a:gd name="connsiteX10" fmla="*/ 2336008 w 5665932"/>
              <a:gd name="connsiteY10" fmla="*/ 2847 h 4429228"/>
              <a:gd name="connsiteX11" fmla="*/ 3372884 w 5665932"/>
              <a:gd name="connsiteY11" fmla="*/ 2847 h 4429228"/>
              <a:gd name="connsiteX12" fmla="*/ 3553279 w 5665932"/>
              <a:gd name="connsiteY12" fmla="*/ 798 h 4429228"/>
              <a:gd name="connsiteX13" fmla="*/ 5015075 w 5665932"/>
              <a:gd name="connsiteY13" fmla="*/ 648365 h 44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0455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30160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92685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64259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image" Target="../media/image3.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0.xml"/><Relationship Id="rId7"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4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8"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54D6626-89B3-4C4C-8784-DAC496715A14}"/>
              </a:ext>
            </a:extLst>
          </p:cNvPr>
          <p:cNvPicPr>
            <a:picLocks noChangeAspect="1"/>
          </p:cNvPicPr>
          <p:nvPr userDrawn="1"/>
        </p:nvPicPr>
        <p:blipFill>
          <a:blip r:embed="rId36"/>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180200378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84" r:id="rId4"/>
    <p:sldLayoutId id="2147483689" r:id="rId5"/>
    <p:sldLayoutId id="2147483690" r:id="rId6"/>
    <p:sldLayoutId id="2147483692" r:id="rId7"/>
    <p:sldLayoutId id="2147483693" r:id="rId8"/>
    <p:sldLayoutId id="2147483695" r:id="rId9"/>
    <p:sldLayoutId id="2147483694" r:id="rId10"/>
    <p:sldLayoutId id="2147483683" r:id="rId11"/>
    <p:sldLayoutId id="2147483696" r:id="rId12"/>
    <p:sldLayoutId id="2147483697" r:id="rId13"/>
    <p:sldLayoutId id="2147483698" r:id="rId14"/>
    <p:sldLayoutId id="2147483699" r:id="rId15"/>
    <p:sldLayoutId id="2147483700" r:id="rId16"/>
    <p:sldLayoutId id="2147483656" r:id="rId17"/>
    <p:sldLayoutId id="2147483657" r:id="rId18"/>
    <p:sldLayoutId id="2147483672" r:id="rId19"/>
    <p:sldLayoutId id="2147483675" r:id="rId20"/>
    <p:sldLayoutId id="2147483674" r:id="rId21"/>
    <p:sldLayoutId id="2147483658" r:id="rId22"/>
    <p:sldLayoutId id="2147483662" r:id="rId23"/>
    <p:sldLayoutId id="2147483663" r:id="rId24"/>
    <p:sldLayoutId id="2147483664" r:id="rId25"/>
    <p:sldLayoutId id="2147483686" r:id="rId26"/>
    <p:sldLayoutId id="2147483665" r:id="rId27"/>
    <p:sldLayoutId id="2147483666" r:id="rId28"/>
    <p:sldLayoutId id="2147483676" r:id="rId29"/>
    <p:sldLayoutId id="2147483677" r:id="rId30"/>
    <p:sldLayoutId id="2147483678" r:id="rId31"/>
    <p:sldLayoutId id="2147483702" r:id="rId32"/>
    <p:sldLayoutId id="2147483679" r:id="rId33"/>
    <p:sldLayoutId id="2147483680" r:id="rId3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1B9C683-3668-2A4A-BFC7-40FEF8C838BE}"/>
              </a:ext>
            </a:extLst>
          </p:cNvPr>
          <p:cNvPicPr>
            <a:picLocks noChangeAspect="1"/>
          </p:cNvPicPr>
          <p:nvPr userDrawn="1"/>
        </p:nvPicPr>
        <p:blipFill>
          <a:blip r:embed="rId8"/>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311749730"/>
      </p:ext>
    </p:extLst>
  </p:cSld>
  <p:clrMap bg1="lt1" tx1="dk1" bg2="lt2" tx2="dk2" accent1="accent1" accent2="accent2" accent3="accent3" accent4="accent4" accent5="accent5" accent6="accent6" hlink="hlink" folHlink="folHlink"/>
  <p:sldLayoutIdLst>
    <p:sldLayoutId id="2147483668" r:id="rId1"/>
    <p:sldLayoutId id="2147483701" r:id="rId2"/>
    <p:sldLayoutId id="2147483669" r:id="rId3"/>
    <p:sldLayoutId id="2147483670" r:id="rId4"/>
    <p:sldLayoutId id="2147483673" r:id="rId5"/>
    <p:sldLayoutId id="2147483685"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hyperlink" Target="https://doi.org/10.5281/zenodo.1234"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9.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46165" y="5612660"/>
            <a:ext cx="2094115" cy="489551"/>
          </a:xfrm>
        </p:spPr>
        <p:txBody>
          <a:bodyPr wrap="square" lIns="0" tIns="0" rIns="0" bIns="0" anchor="t"/>
          <a:lstStyle/>
          <a:p>
            <a:r>
              <a:rPr lang="es-ES" sz="1400" dirty="0">
                <a:solidFill>
                  <a:schemeClr val="bg1"/>
                </a:solidFill>
                <a:latin typeface="TeXGyreHeros-Regular"/>
              </a:rPr>
              <a:t>Máster Universitario </a:t>
            </a:r>
          </a:p>
          <a:p>
            <a:r>
              <a:rPr lang="es-ES" sz="1400" dirty="0">
                <a:solidFill>
                  <a:schemeClr val="bg1"/>
                </a:solidFill>
                <a:latin typeface="TeXGyreHeros-Regular"/>
              </a:rPr>
              <a:t>en Inteligencia Artificial</a:t>
            </a:r>
          </a:p>
        </p:txBody>
      </p:sp>
      <p:sp>
        <p:nvSpPr>
          <p:cNvPr id="3" name="Marcador de texto 2"/>
          <p:cNvSpPr>
            <a:spLocks noGrp="1"/>
          </p:cNvSpPr>
          <p:nvPr>
            <p:ph type="body" sz="quarter" idx="11"/>
          </p:nvPr>
        </p:nvSpPr>
        <p:spPr>
          <a:xfrm>
            <a:off x="1611631" y="392753"/>
            <a:ext cx="10325362" cy="563602"/>
          </a:xfrm>
        </p:spPr>
        <p:txBody>
          <a:bodyPr wrap="square" lIns="0" tIns="0" rIns="0" bIns="0" anchor="t"/>
          <a:lstStyle/>
          <a:p>
            <a:pPr algn="r"/>
            <a:r>
              <a:rPr lang="es-ES" sz="2400" i="0" u="none" strike="noStrike" baseline="0" dirty="0">
                <a:latin typeface="TeXGyreHeros-Bold"/>
              </a:rPr>
              <a:t>Implementación y evaluación de aplicaciones usando BERT, </a:t>
            </a:r>
          </a:p>
          <a:p>
            <a:pPr algn="r"/>
            <a:r>
              <a:rPr lang="es-ES" sz="2400" i="0" u="none" strike="noStrike" baseline="0" dirty="0">
                <a:latin typeface="TeXGyreHeros-Bold"/>
              </a:rPr>
              <a:t>para los problemas de análisis de sentimiento y respuesta a preguntas</a:t>
            </a:r>
            <a:r>
              <a:rPr lang="es-ES" sz="2400" b="1" i="0" u="none" strike="noStrike" baseline="0" dirty="0">
                <a:latin typeface="TeXGyreHeros-Bold"/>
              </a:rPr>
              <a:t>.</a:t>
            </a:r>
            <a:endParaRPr lang="es-ES" sz="2400" dirty="0"/>
          </a:p>
        </p:txBody>
      </p:sp>
      <p:sp>
        <p:nvSpPr>
          <p:cNvPr id="5" name="CuadroTexto 4">
            <a:extLst>
              <a:ext uri="{FF2B5EF4-FFF2-40B4-BE49-F238E27FC236}">
                <a16:creationId xmlns:a16="http://schemas.microsoft.com/office/drawing/2014/main" id="{9A98E204-053F-DA9D-01CA-12669DE23AC8}"/>
              </a:ext>
            </a:extLst>
          </p:cNvPr>
          <p:cNvSpPr txBox="1"/>
          <p:nvPr/>
        </p:nvSpPr>
        <p:spPr>
          <a:xfrm>
            <a:off x="3420341" y="5696410"/>
            <a:ext cx="4081549" cy="1046440"/>
          </a:xfrm>
          <a:prstGeom prst="rect">
            <a:avLst/>
          </a:prstGeom>
          <a:noFill/>
        </p:spPr>
        <p:txBody>
          <a:bodyPr wrap="square">
            <a:spAutoFit/>
          </a:bodyPr>
          <a:lstStyle/>
          <a:p>
            <a:pPr algn="ctr"/>
            <a:r>
              <a:rPr lang="es-ES" sz="1600" b="0" i="0" u="none" strike="noStrike" baseline="0" dirty="0">
                <a:solidFill>
                  <a:srgbClr val="000000"/>
                </a:solidFill>
                <a:latin typeface="TeXGyreHeros-Regular"/>
              </a:rPr>
              <a:t>Por el alumno</a:t>
            </a:r>
          </a:p>
          <a:p>
            <a:pPr algn="ctr"/>
            <a:r>
              <a:rPr lang="es-ES" sz="1600" b="1" i="0" u="none" strike="noStrike" baseline="0" dirty="0">
                <a:solidFill>
                  <a:srgbClr val="000000"/>
                </a:solidFill>
                <a:latin typeface="TeXGyreHeros-Bold"/>
              </a:rPr>
              <a:t>Luis Arturo Izaguirre Viera</a:t>
            </a:r>
          </a:p>
          <a:p>
            <a:pPr algn="ctr"/>
            <a:endParaRPr lang="es-CL" sz="1400" b="0" i="0" u="none" strike="noStrike" baseline="0" dirty="0">
              <a:solidFill>
                <a:srgbClr val="007BC3"/>
              </a:solidFill>
              <a:latin typeface="TeXGyreHeros-Regular"/>
            </a:endParaRPr>
          </a:p>
          <a:p>
            <a:pPr algn="ctr"/>
            <a:r>
              <a:rPr lang="pt-BR" sz="1600" b="0" i="0" u="none" strike="noStrike" baseline="0" dirty="0">
                <a:solidFill>
                  <a:srgbClr val="000000"/>
                </a:solidFill>
                <a:latin typeface="TeXGyreHeros-Regular"/>
              </a:rPr>
              <a:t>Dirigido por</a:t>
            </a:r>
            <a:r>
              <a:rPr lang="pt-BR" sz="1600" b="1" dirty="0">
                <a:solidFill>
                  <a:srgbClr val="000000"/>
                </a:solidFill>
                <a:latin typeface="TeXGyreHeros-Bold"/>
              </a:rPr>
              <a:t> </a:t>
            </a:r>
            <a:r>
              <a:rPr lang="pt-BR" sz="1600" b="1" i="0" u="none" strike="noStrike" baseline="0" dirty="0">
                <a:solidFill>
                  <a:srgbClr val="000000"/>
                </a:solidFill>
                <a:latin typeface="TeXGyreHeros-Bold"/>
              </a:rPr>
              <a:t>Andrés Díaz Pinto</a:t>
            </a:r>
          </a:p>
        </p:txBody>
      </p:sp>
      <p:sp>
        <p:nvSpPr>
          <p:cNvPr id="7" name="CuadroTexto 6">
            <a:extLst>
              <a:ext uri="{FF2B5EF4-FFF2-40B4-BE49-F238E27FC236}">
                <a16:creationId xmlns:a16="http://schemas.microsoft.com/office/drawing/2014/main" id="{CC89D201-B47C-632A-B86B-08D24491E9E9}"/>
              </a:ext>
            </a:extLst>
          </p:cNvPr>
          <p:cNvSpPr txBox="1"/>
          <p:nvPr/>
        </p:nvSpPr>
        <p:spPr>
          <a:xfrm>
            <a:off x="58535" y="6142686"/>
            <a:ext cx="2502131" cy="600164"/>
          </a:xfrm>
          <a:prstGeom prst="rect">
            <a:avLst/>
          </a:prstGeom>
          <a:noFill/>
        </p:spPr>
        <p:txBody>
          <a:bodyPr wrap="square">
            <a:spAutoFit/>
          </a:bodyPr>
          <a:lstStyle/>
          <a:p>
            <a:pPr algn="l"/>
            <a:r>
              <a:rPr lang="es-CL" sz="1100" b="0" i="1" u="none" strike="noStrike" baseline="0" dirty="0">
                <a:solidFill>
                  <a:schemeClr val="bg1"/>
                </a:solidFill>
                <a:latin typeface="TeXGyreHeros-Italic"/>
              </a:rPr>
              <a:t>Curso académico 2021-22 </a:t>
            </a:r>
            <a:endParaRPr lang="es-CL" sz="1100" i="1" dirty="0">
              <a:solidFill>
                <a:schemeClr val="bg1"/>
              </a:solidFill>
              <a:latin typeface="TeXGyreHeros-Italic"/>
            </a:endParaRPr>
          </a:p>
          <a:p>
            <a:pPr algn="l"/>
            <a:r>
              <a:rPr lang="es-CL" sz="1100" b="0" i="1" u="none" strike="noStrike" baseline="0" dirty="0">
                <a:solidFill>
                  <a:schemeClr val="bg1"/>
                </a:solidFill>
                <a:latin typeface="TeXGyreHeros-Italic"/>
              </a:rPr>
              <a:t>Matrícula abril 2021</a:t>
            </a:r>
          </a:p>
          <a:p>
            <a:pPr algn="l"/>
            <a:r>
              <a:rPr lang="es-CL" sz="1100" b="0" i="1" u="none" strike="noStrike" baseline="0" dirty="0">
                <a:solidFill>
                  <a:schemeClr val="bg1"/>
                </a:solidFill>
                <a:latin typeface="TeXGyreHeros-Italic"/>
              </a:rPr>
              <a:t>Tercera convocatoria: mayo 2022</a:t>
            </a:r>
            <a:endParaRPr lang="es-CL" sz="1100" dirty="0">
              <a:solidFill>
                <a:schemeClr val="bg1"/>
              </a:solidFill>
            </a:endParaRPr>
          </a:p>
        </p:txBody>
      </p:sp>
    </p:spTree>
    <p:extLst>
      <p:ext uri="{BB962C8B-B14F-4D97-AF65-F5344CB8AC3E}">
        <p14:creationId xmlns:p14="http://schemas.microsoft.com/office/powerpoint/2010/main" val="3459278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22"/>
          </p:nvPr>
        </p:nvSpPr>
        <p:spPr>
          <a:xfrm>
            <a:off x="6410722" y="2436014"/>
            <a:ext cx="5496188" cy="3374215"/>
          </a:xfrm>
        </p:spPr>
        <p:txBody>
          <a:bodyPr/>
          <a:lstStyle/>
          <a:p>
            <a:pPr algn="l"/>
            <a:r>
              <a:rPr lang="es-ES" sz="1400" b="1" i="0" u="none" strike="noStrike" baseline="0" dirty="0">
                <a:solidFill>
                  <a:srgbClr val="000000"/>
                </a:solidFill>
                <a:latin typeface="TeXGyreHeros-Regular"/>
              </a:rPr>
              <a:t>Identificar problemas típicos</a:t>
            </a:r>
            <a:r>
              <a:rPr lang="es-ES" sz="1400" b="0" i="0" u="none" strike="noStrike" baseline="0" dirty="0">
                <a:solidFill>
                  <a:srgbClr val="000000"/>
                </a:solidFill>
                <a:latin typeface="TeXGyreHeros-Regular"/>
              </a:rPr>
              <a:t> del procesamiento del lenguaje natural donde, el uso de modelos basados en </a:t>
            </a:r>
            <a:r>
              <a:rPr lang="es-ES" sz="1400" b="0" i="1" u="none" strike="noStrike" baseline="0" dirty="0">
                <a:solidFill>
                  <a:srgbClr val="000000"/>
                </a:solidFill>
                <a:latin typeface="TeXGyreHeros-Italic"/>
              </a:rPr>
              <a:t>Transformers </a:t>
            </a:r>
            <a:r>
              <a:rPr lang="es-ES" sz="1400" b="0" i="0" u="none" strike="noStrike" baseline="0" dirty="0">
                <a:solidFill>
                  <a:srgbClr val="000000"/>
                </a:solidFill>
                <a:latin typeface="TeXGyreHeros-Regular"/>
              </a:rPr>
              <a:t>hayan tenido un aporte considerable en su </a:t>
            </a:r>
            <a:r>
              <a:rPr lang="es-CL" sz="1400" b="0" i="0" u="none" strike="noStrike" baseline="0" dirty="0">
                <a:solidFill>
                  <a:srgbClr val="000000"/>
                </a:solidFill>
                <a:latin typeface="TeXGyreHeros-Regular"/>
              </a:rPr>
              <a:t>solución.</a:t>
            </a:r>
          </a:p>
          <a:p>
            <a:pPr algn="l"/>
            <a:r>
              <a:rPr lang="es-ES" sz="1400" b="1" i="0" u="none" strike="noStrike" baseline="0" dirty="0">
                <a:solidFill>
                  <a:srgbClr val="000000"/>
                </a:solidFill>
                <a:latin typeface="TeXGyreHeros-Regular"/>
              </a:rPr>
              <a:t>Identificar y seleccionar un conjunto de datos</a:t>
            </a:r>
            <a:r>
              <a:rPr lang="es-ES" sz="1400" b="0" i="0" u="none" strike="noStrike" baseline="0" dirty="0">
                <a:solidFill>
                  <a:srgbClr val="000000"/>
                </a:solidFill>
                <a:latin typeface="TeXGyreHeros-Regular"/>
              </a:rPr>
              <a:t> para cada tarea que permita construir una solución a través del ajuste del modelo. </a:t>
            </a:r>
            <a:r>
              <a:rPr lang="es-ES" sz="1400" b="1" i="0" u="none" strike="noStrike" baseline="0" dirty="0">
                <a:solidFill>
                  <a:srgbClr val="000000"/>
                </a:solidFill>
                <a:latin typeface="TeXGyreHeros-Regular"/>
              </a:rPr>
              <a:t>Estudiar, limpiar y dividir los datos</a:t>
            </a:r>
            <a:r>
              <a:rPr lang="es-ES" sz="1400" b="0" i="0" u="none" strike="noStrike" baseline="0" dirty="0">
                <a:solidFill>
                  <a:srgbClr val="000000"/>
                </a:solidFill>
                <a:latin typeface="TeXGyreHeros-Regular"/>
              </a:rPr>
              <a:t> en los subconjuntos de entrenamiento, prueba y validación.</a:t>
            </a:r>
          </a:p>
          <a:p>
            <a:pPr algn="l"/>
            <a:r>
              <a:rPr lang="es-ES" sz="1400" b="1" i="0" u="none" strike="noStrike" baseline="0" dirty="0">
                <a:solidFill>
                  <a:srgbClr val="000000"/>
                </a:solidFill>
                <a:latin typeface="TeXGyreHeros-Regular"/>
              </a:rPr>
              <a:t>Evaluar el estado del arte</a:t>
            </a:r>
            <a:r>
              <a:rPr lang="es-ES" sz="1400" b="0" i="0" u="none" strike="noStrike" baseline="0" dirty="0">
                <a:solidFill>
                  <a:srgbClr val="000000"/>
                </a:solidFill>
                <a:latin typeface="TeXGyreHeros-Regular"/>
              </a:rPr>
              <a:t> para cada uno de estos problemas, entendiendo el desempeño de distintos algoritmos empleados en su solución.</a:t>
            </a:r>
          </a:p>
          <a:p>
            <a:pPr algn="l"/>
            <a:r>
              <a:rPr lang="es-ES" sz="1400" b="1" i="0" u="none" strike="noStrike" baseline="0" dirty="0">
                <a:solidFill>
                  <a:srgbClr val="000000"/>
                </a:solidFill>
                <a:latin typeface="TeXGyreHeros-Regular"/>
              </a:rPr>
              <a:t>Desarrollar soluciones basadas en el ajuste de BERT</a:t>
            </a:r>
            <a:r>
              <a:rPr lang="es-ES" sz="1400" b="0" i="0" u="none" strike="noStrike" baseline="0" dirty="0">
                <a:solidFill>
                  <a:srgbClr val="000000"/>
                </a:solidFill>
                <a:latin typeface="TeXGyreHeros-Regular"/>
              </a:rPr>
              <a:t>, adecuándose para resolver </a:t>
            </a:r>
            <a:r>
              <a:rPr lang="es-CL" sz="1400" b="0" i="0" u="none" strike="noStrike" baseline="0" dirty="0">
                <a:solidFill>
                  <a:srgbClr val="000000"/>
                </a:solidFill>
                <a:latin typeface="TeXGyreHeros-Regular"/>
              </a:rPr>
              <a:t>los problemas seleccionados.</a:t>
            </a:r>
          </a:p>
          <a:p>
            <a:pPr algn="l"/>
            <a:r>
              <a:rPr lang="es-ES" sz="1400" b="1" i="0" u="none" strike="noStrike" baseline="0" dirty="0">
                <a:solidFill>
                  <a:srgbClr val="000000"/>
                </a:solidFill>
                <a:latin typeface="TeXGyreHeros-Regular"/>
              </a:rPr>
              <a:t>Comparar el desempeño de las soluciones</a:t>
            </a:r>
            <a:r>
              <a:rPr lang="es-ES" sz="1400" b="0" i="0" u="none" strike="noStrike" baseline="0" dirty="0">
                <a:solidFill>
                  <a:srgbClr val="000000"/>
                </a:solidFill>
                <a:latin typeface="TeXGyreHeros-Regular"/>
              </a:rPr>
              <a:t> desarrolladas con el </a:t>
            </a:r>
            <a:r>
              <a:rPr lang="es-CL" sz="1400" b="0" i="0" u="none" strike="noStrike" baseline="0" dirty="0">
                <a:latin typeface="TeXGyreHeros-Regular"/>
              </a:rPr>
              <a:t>estado del arte haciendo </a:t>
            </a:r>
            <a:r>
              <a:rPr lang="es-ES" sz="1400" b="0" i="0" u="none" strike="noStrike" baseline="0" dirty="0">
                <a:latin typeface="TeXGyreHeros-Regular"/>
              </a:rPr>
              <a:t>uso de las métricas apropiadas en cada </a:t>
            </a:r>
            <a:r>
              <a:rPr lang="es-ES" sz="1400" b="0" i="0" u="none" strike="noStrike" baseline="0" dirty="0" err="1">
                <a:latin typeface="TeXGyreHeros-Regular"/>
              </a:rPr>
              <a:t>benchmark</a:t>
            </a:r>
            <a:r>
              <a:rPr lang="es-ES" sz="1400" b="0" i="0" u="none" strike="noStrike" baseline="0" dirty="0">
                <a:latin typeface="TeXGyreHeros-Regular"/>
              </a:rPr>
              <a:t>.</a:t>
            </a:r>
            <a:endParaRPr lang="es-CL" dirty="0"/>
          </a:p>
          <a:p>
            <a:endParaRPr lang="es-ES" dirty="0"/>
          </a:p>
        </p:txBody>
      </p:sp>
      <p:sp>
        <p:nvSpPr>
          <p:cNvPr id="3" name="Marcador de texto 2"/>
          <p:cNvSpPr>
            <a:spLocks noGrp="1"/>
          </p:cNvSpPr>
          <p:nvPr>
            <p:ph type="body" sz="quarter" idx="23"/>
          </p:nvPr>
        </p:nvSpPr>
        <p:spPr/>
        <p:txBody>
          <a:bodyPr/>
          <a:lstStyle/>
          <a:p>
            <a:r>
              <a:rPr lang="es-ES" dirty="0"/>
              <a:t>Objetivos específicos</a:t>
            </a:r>
          </a:p>
        </p:txBody>
      </p:sp>
      <p:sp>
        <p:nvSpPr>
          <p:cNvPr id="6" name="Marcador de texto 5"/>
          <p:cNvSpPr>
            <a:spLocks noGrp="1"/>
          </p:cNvSpPr>
          <p:nvPr>
            <p:ph type="body" sz="quarter" idx="20"/>
          </p:nvPr>
        </p:nvSpPr>
        <p:spPr/>
        <p:txBody>
          <a:bodyPr/>
          <a:lstStyle/>
          <a:p>
            <a:r>
              <a:rPr lang="es-ES" dirty="0"/>
              <a:t>Objetivo General</a:t>
            </a:r>
          </a:p>
        </p:txBody>
      </p:sp>
      <p:sp>
        <p:nvSpPr>
          <p:cNvPr id="7" name="Marcador de texto 6"/>
          <p:cNvSpPr>
            <a:spLocks noGrp="1"/>
          </p:cNvSpPr>
          <p:nvPr>
            <p:ph type="body" sz="quarter" idx="21"/>
          </p:nvPr>
        </p:nvSpPr>
        <p:spPr>
          <a:xfrm>
            <a:off x="285090" y="2424903"/>
            <a:ext cx="5048910" cy="1327947"/>
          </a:xfrm>
        </p:spPr>
        <p:txBody>
          <a:bodyPr/>
          <a:lstStyle/>
          <a:p>
            <a:pPr>
              <a:buClr>
                <a:schemeClr val="bg2"/>
              </a:buClr>
            </a:pPr>
            <a:r>
              <a:rPr lang="es-ES" sz="1600" i="0" u="none" strike="noStrike" baseline="0" dirty="0">
                <a:latin typeface="TeXGyreHeros-Regular"/>
              </a:rPr>
              <a:t>Evaluar el uso y desempeño de BERT (</a:t>
            </a:r>
            <a:r>
              <a:rPr lang="es-ES" sz="1600" i="0" u="none" strike="noStrike" baseline="0" dirty="0" err="1">
                <a:latin typeface="TeXGyreHeros-Regular"/>
              </a:rPr>
              <a:t>Biderectional</a:t>
            </a:r>
            <a:r>
              <a:rPr lang="es-ES" sz="1600" i="0" u="none" strike="noStrike" baseline="0" dirty="0">
                <a:latin typeface="TeXGyreHeros-Regular"/>
              </a:rPr>
              <a:t> </a:t>
            </a:r>
            <a:r>
              <a:rPr lang="es-ES" sz="1600" i="0" u="none" strike="noStrike" baseline="0" dirty="0" err="1">
                <a:latin typeface="TeXGyreHeros-Regular"/>
              </a:rPr>
              <a:t>Encoder</a:t>
            </a:r>
            <a:r>
              <a:rPr lang="es-ES" sz="1600" i="0" u="none" strike="noStrike" baseline="0" dirty="0">
                <a:latin typeface="TeXGyreHeros-Regular"/>
              </a:rPr>
              <a:t> </a:t>
            </a:r>
            <a:r>
              <a:rPr lang="es-ES" sz="1600" i="0" u="none" strike="noStrike" baseline="0" dirty="0" err="1">
                <a:latin typeface="TeXGyreHeros-Regular"/>
              </a:rPr>
              <a:t>Representations</a:t>
            </a:r>
            <a:r>
              <a:rPr lang="es-ES" sz="1600" i="0" u="none" strike="noStrike" baseline="0" dirty="0">
                <a:latin typeface="TeXGyreHeros-Regular"/>
              </a:rPr>
              <a:t> </a:t>
            </a:r>
            <a:r>
              <a:rPr lang="es-ES" sz="1600" i="0" u="none" strike="noStrike" baseline="0" dirty="0" err="1">
                <a:latin typeface="TeXGyreHeros-Regular"/>
              </a:rPr>
              <a:t>for</a:t>
            </a:r>
            <a:r>
              <a:rPr lang="es-ES" sz="1600" dirty="0">
                <a:latin typeface="TeXGyreHeros-Regular"/>
              </a:rPr>
              <a:t> </a:t>
            </a:r>
            <a:r>
              <a:rPr lang="es-ES" sz="1600" i="0" u="none" strike="noStrike" baseline="0" dirty="0">
                <a:latin typeface="TeXGyreHeros-Regular"/>
              </a:rPr>
              <a:t>Transformers) como modelo en la resolución de tareas relacionadas al procesamiento del lenguaje natural, distintas a las que para en un principio fue </a:t>
            </a:r>
            <a:r>
              <a:rPr lang="es-ES" sz="1600" i="0" u="none" strike="noStrike" baseline="0" dirty="0" err="1">
                <a:latin typeface="TeXGyreHeros-Regular"/>
              </a:rPr>
              <a:t>preentrenado</a:t>
            </a:r>
            <a:r>
              <a:rPr lang="es-ES" sz="1600" i="0" u="none" strike="noStrike" baseline="0" dirty="0">
                <a:latin typeface="TeXGyreHeros-Regular"/>
              </a:rPr>
              <a:t>.</a:t>
            </a:r>
          </a:p>
          <a:p>
            <a:pPr marL="285750" indent="-285750">
              <a:buClr>
                <a:schemeClr val="bg2"/>
              </a:buClr>
              <a:buFont typeface="Arial" panose="020B0604020202020204" pitchFamily="34" charset="0"/>
              <a:buChar char="•"/>
            </a:pPr>
            <a:endParaRPr lang="es-ES" sz="1400" b="0" dirty="0">
              <a:latin typeface="TeXGyreHeros-Regular"/>
            </a:endParaRPr>
          </a:p>
          <a:p>
            <a:endParaRPr lang="es-ES" dirty="0"/>
          </a:p>
        </p:txBody>
      </p:sp>
      <p:sp>
        <p:nvSpPr>
          <p:cNvPr id="8" name="Marcador de texto 7"/>
          <p:cNvSpPr>
            <a:spLocks noGrp="1"/>
          </p:cNvSpPr>
          <p:nvPr>
            <p:ph type="body" sz="quarter" idx="10"/>
          </p:nvPr>
        </p:nvSpPr>
        <p:spPr/>
        <p:txBody>
          <a:bodyPr/>
          <a:lstStyle/>
          <a:p>
            <a:r>
              <a:rPr lang="es-ES" dirty="0"/>
              <a:t>Objetivos</a:t>
            </a:r>
          </a:p>
        </p:txBody>
      </p:sp>
      <p:sp>
        <p:nvSpPr>
          <p:cNvPr id="14" name="Marcador de texto 2">
            <a:extLst>
              <a:ext uri="{FF2B5EF4-FFF2-40B4-BE49-F238E27FC236}">
                <a16:creationId xmlns:a16="http://schemas.microsoft.com/office/drawing/2014/main" id="{F3EB2CC2-E59C-4E8F-B0F5-66E9CCB9CD83}"/>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Objetivos Generales y específicos</a:t>
            </a:r>
          </a:p>
        </p:txBody>
      </p:sp>
      <p:sp>
        <p:nvSpPr>
          <p:cNvPr id="15" name="Marcador de texto 2">
            <a:extLst>
              <a:ext uri="{FF2B5EF4-FFF2-40B4-BE49-F238E27FC236}">
                <a16:creationId xmlns:a16="http://schemas.microsoft.com/office/drawing/2014/main" id="{0CDBA14D-D698-340C-9708-0AA0BD63CE88}"/>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2.</a:t>
            </a:r>
          </a:p>
        </p:txBody>
      </p:sp>
      <p:pic>
        <p:nvPicPr>
          <p:cNvPr id="18434" name="Picture 2" descr="What's the issue with sentiment analysis? - The Data Scientist">
            <a:extLst>
              <a:ext uri="{FF2B5EF4-FFF2-40B4-BE49-F238E27FC236}">
                <a16:creationId xmlns:a16="http://schemas.microsoft.com/office/drawing/2014/main" id="{02D01155-B7E0-47B2-0F11-D9AE868313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30233" y="3949114"/>
            <a:ext cx="1591466" cy="912015"/>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42B58FD8-EFA9-AEEE-5266-A129DF112911}"/>
              </a:ext>
            </a:extLst>
          </p:cNvPr>
          <p:cNvSpPr txBox="1"/>
          <p:nvPr/>
        </p:nvSpPr>
        <p:spPr>
          <a:xfrm>
            <a:off x="2097144" y="4625828"/>
            <a:ext cx="1657643" cy="276999"/>
          </a:xfrm>
          <a:prstGeom prst="rect">
            <a:avLst/>
          </a:prstGeom>
          <a:noFill/>
        </p:spPr>
        <p:txBody>
          <a:bodyPr wrap="square">
            <a:spAutoFit/>
          </a:bodyPr>
          <a:lstStyle/>
          <a:p>
            <a:pPr algn="ctr">
              <a:buClr>
                <a:schemeClr val="bg2"/>
              </a:buClr>
            </a:pPr>
            <a:r>
              <a:rPr lang="es-CL" sz="1200" b="0" i="0" u="none" strike="noStrike" baseline="0" dirty="0">
                <a:latin typeface="TeXGyreHeros-Regular"/>
              </a:rPr>
              <a:t>Análisis de sentimiento</a:t>
            </a:r>
            <a:endParaRPr lang="es-CL" sz="1050" dirty="0">
              <a:latin typeface="TeXGyreHeros-Regular"/>
            </a:endParaRPr>
          </a:p>
        </p:txBody>
      </p:sp>
      <p:pic>
        <p:nvPicPr>
          <p:cNvPr id="18436" name="Picture 4" descr="Answering Images, Stock Photos &amp; Vectors | Shutterstock">
            <a:extLst>
              <a:ext uri="{FF2B5EF4-FFF2-40B4-BE49-F238E27FC236}">
                <a16:creationId xmlns:a16="http://schemas.microsoft.com/office/drawing/2014/main" id="{19248388-5FBF-5EF6-05F3-9E7EA1542FC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318" t="24515" r="11972" b="25694"/>
          <a:stretch/>
        </p:blipFill>
        <p:spPr bwMode="auto">
          <a:xfrm>
            <a:off x="2377922" y="5458403"/>
            <a:ext cx="1082667" cy="631557"/>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F6548AA4-5EDA-12D4-696A-EDAF871D412E}"/>
              </a:ext>
            </a:extLst>
          </p:cNvPr>
          <p:cNvSpPr txBox="1"/>
          <p:nvPr/>
        </p:nvSpPr>
        <p:spPr>
          <a:xfrm>
            <a:off x="2114929" y="6028535"/>
            <a:ext cx="1606770" cy="276999"/>
          </a:xfrm>
          <a:prstGeom prst="rect">
            <a:avLst/>
          </a:prstGeom>
          <a:noFill/>
        </p:spPr>
        <p:txBody>
          <a:bodyPr wrap="square">
            <a:spAutoFit/>
          </a:bodyPr>
          <a:lstStyle/>
          <a:p>
            <a:pPr algn="ctr">
              <a:buClr>
                <a:schemeClr val="bg2"/>
              </a:buClr>
            </a:pPr>
            <a:r>
              <a:rPr lang="es-CL" sz="1200" b="0" i="0" u="none" strike="noStrike" baseline="0" dirty="0">
                <a:latin typeface="TeXGyreHeros-Regular"/>
              </a:rPr>
              <a:t>Respuesta a preguntas</a:t>
            </a:r>
            <a:endParaRPr lang="es-CL" sz="1200" dirty="0">
              <a:latin typeface="TeXGyreHeros-Regular"/>
            </a:endParaRPr>
          </a:p>
        </p:txBody>
      </p:sp>
    </p:spTree>
    <p:extLst>
      <p:ext uri="{BB962C8B-B14F-4D97-AF65-F5344CB8AC3E}">
        <p14:creationId xmlns:p14="http://schemas.microsoft.com/office/powerpoint/2010/main" val="3964567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Marcador de texto 2"/>
          <p:cNvSpPr>
            <a:spLocks noGrp="1"/>
          </p:cNvSpPr>
          <p:nvPr>
            <p:ph type="body" sz="quarter" idx="23"/>
          </p:nvPr>
        </p:nvSpPr>
        <p:spPr/>
        <p:txBody>
          <a:bodyPr/>
          <a:lstStyle/>
          <a:p>
            <a:r>
              <a:rPr lang="es-ES" dirty="0"/>
              <a:t>Objetivos específicos</a:t>
            </a:r>
          </a:p>
        </p:txBody>
      </p:sp>
      <p:sp>
        <p:nvSpPr>
          <p:cNvPr id="6" name="Marcador de texto 5"/>
          <p:cNvSpPr>
            <a:spLocks noGrp="1"/>
          </p:cNvSpPr>
          <p:nvPr>
            <p:ph type="body" sz="quarter" idx="20"/>
          </p:nvPr>
        </p:nvSpPr>
        <p:spPr/>
        <p:txBody>
          <a:bodyPr/>
          <a:lstStyle/>
          <a:p>
            <a:r>
              <a:rPr lang="es-ES" dirty="0"/>
              <a:t>Objetivo General</a:t>
            </a:r>
          </a:p>
        </p:txBody>
      </p:sp>
      <p:sp>
        <p:nvSpPr>
          <p:cNvPr id="7" name="Marcador de texto 6"/>
          <p:cNvSpPr>
            <a:spLocks noGrp="1"/>
          </p:cNvSpPr>
          <p:nvPr>
            <p:ph type="body" sz="quarter" idx="21"/>
          </p:nvPr>
        </p:nvSpPr>
        <p:spPr>
          <a:xfrm>
            <a:off x="285090" y="2424903"/>
            <a:ext cx="5048910" cy="1327947"/>
          </a:xfrm>
        </p:spPr>
        <p:txBody>
          <a:bodyPr/>
          <a:lstStyle/>
          <a:p>
            <a:pPr marL="285750" indent="-285750">
              <a:buClr>
                <a:schemeClr val="bg2"/>
              </a:buClr>
              <a:buFont typeface="Arial" panose="020B0604020202020204" pitchFamily="34" charset="0"/>
              <a:buChar char="•"/>
            </a:pPr>
            <a:r>
              <a:rPr lang="es-ES" sz="1600" i="0" u="none" strike="noStrike" baseline="0" dirty="0">
                <a:latin typeface="TeXGyreHeros-Regular"/>
              </a:rPr>
              <a:t>Evaluar el uso y desempeño de BERT (</a:t>
            </a:r>
            <a:r>
              <a:rPr lang="es-ES" sz="1600" i="0" u="none" strike="noStrike" baseline="0" dirty="0" err="1">
                <a:latin typeface="TeXGyreHeros-Regular"/>
              </a:rPr>
              <a:t>Biderectional</a:t>
            </a:r>
            <a:r>
              <a:rPr lang="es-ES" sz="1600" i="0" u="none" strike="noStrike" baseline="0" dirty="0">
                <a:latin typeface="TeXGyreHeros-Regular"/>
              </a:rPr>
              <a:t> </a:t>
            </a:r>
            <a:r>
              <a:rPr lang="es-ES" sz="1600" i="0" u="none" strike="noStrike" baseline="0" dirty="0" err="1">
                <a:latin typeface="TeXGyreHeros-Regular"/>
              </a:rPr>
              <a:t>Encoder</a:t>
            </a:r>
            <a:r>
              <a:rPr lang="es-ES" sz="1600" i="0" u="none" strike="noStrike" baseline="0" dirty="0">
                <a:latin typeface="TeXGyreHeros-Regular"/>
              </a:rPr>
              <a:t> </a:t>
            </a:r>
            <a:r>
              <a:rPr lang="es-ES" sz="1600" i="0" u="none" strike="noStrike" baseline="0" dirty="0" err="1">
                <a:latin typeface="TeXGyreHeros-Regular"/>
              </a:rPr>
              <a:t>Representations</a:t>
            </a:r>
            <a:r>
              <a:rPr lang="es-ES" sz="1600" i="0" u="none" strike="noStrike" baseline="0" dirty="0">
                <a:latin typeface="TeXGyreHeros-Regular"/>
              </a:rPr>
              <a:t> </a:t>
            </a:r>
            <a:r>
              <a:rPr lang="es-ES" sz="1600" i="0" u="none" strike="noStrike" baseline="0" dirty="0" err="1">
                <a:latin typeface="TeXGyreHeros-Regular"/>
              </a:rPr>
              <a:t>for</a:t>
            </a:r>
            <a:r>
              <a:rPr lang="es-ES" sz="1600" dirty="0">
                <a:latin typeface="TeXGyreHeros-Regular"/>
              </a:rPr>
              <a:t> </a:t>
            </a:r>
            <a:r>
              <a:rPr lang="es-ES" sz="1600" i="0" u="none" strike="noStrike" baseline="0" dirty="0">
                <a:latin typeface="TeXGyreHeros-Regular"/>
              </a:rPr>
              <a:t>Transformers) como modelo en la resolución de tareas relacionadas al procesamiento del lenguaje natural, distintas a las que para en un principio fue </a:t>
            </a:r>
            <a:r>
              <a:rPr lang="es-ES" sz="1600" i="0" u="none" strike="noStrike" baseline="0" dirty="0" err="1">
                <a:latin typeface="TeXGyreHeros-Regular"/>
              </a:rPr>
              <a:t>preentrenado</a:t>
            </a:r>
            <a:r>
              <a:rPr lang="es-ES" sz="1600" i="0" u="none" strike="noStrike" baseline="0" dirty="0">
                <a:latin typeface="TeXGyreHeros-Regular"/>
              </a:rPr>
              <a:t>.</a:t>
            </a:r>
          </a:p>
          <a:p>
            <a:pPr marL="285750" indent="-285750">
              <a:buClr>
                <a:schemeClr val="bg2"/>
              </a:buClr>
              <a:buFont typeface="Arial" panose="020B0604020202020204" pitchFamily="34" charset="0"/>
              <a:buChar char="•"/>
            </a:pPr>
            <a:endParaRPr lang="es-ES" sz="1400" b="0" dirty="0">
              <a:latin typeface="TeXGyreHeros-Regular"/>
            </a:endParaRPr>
          </a:p>
          <a:p>
            <a:endParaRPr lang="es-ES" dirty="0"/>
          </a:p>
        </p:txBody>
      </p:sp>
      <p:sp>
        <p:nvSpPr>
          <p:cNvPr id="8" name="Marcador de texto 7"/>
          <p:cNvSpPr>
            <a:spLocks noGrp="1"/>
          </p:cNvSpPr>
          <p:nvPr>
            <p:ph type="body" sz="quarter" idx="10"/>
          </p:nvPr>
        </p:nvSpPr>
        <p:spPr/>
        <p:txBody>
          <a:bodyPr/>
          <a:lstStyle/>
          <a:p>
            <a:r>
              <a:rPr lang="es-ES" dirty="0"/>
              <a:t>Objetivos</a:t>
            </a:r>
          </a:p>
        </p:txBody>
      </p:sp>
      <p:sp>
        <p:nvSpPr>
          <p:cNvPr id="14" name="Marcador de texto 2">
            <a:extLst>
              <a:ext uri="{FF2B5EF4-FFF2-40B4-BE49-F238E27FC236}">
                <a16:creationId xmlns:a16="http://schemas.microsoft.com/office/drawing/2014/main" id="{F3EB2CC2-E59C-4E8F-B0F5-66E9CCB9CD83}"/>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Objetivos Generales y específicos</a:t>
            </a:r>
          </a:p>
        </p:txBody>
      </p:sp>
      <p:sp>
        <p:nvSpPr>
          <p:cNvPr id="15" name="Marcador de texto 2">
            <a:extLst>
              <a:ext uri="{FF2B5EF4-FFF2-40B4-BE49-F238E27FC236}">
                <a16:creationId xmlns:a16="http://schemas.microsoft.com/office/drawing/2014/main" id="{0CDBA14D-D698-340C-9708-0AA0BD63CE88}"/>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2.</a:t>
            </a:r>
          </a:p>
        </p:txBody>
      </p:sp>
      <p:sp>
        <p:nvSpPr>
          <p:cNvPr id="18" name="CuadroTexto 17">
            <a:extLst>
              <a:ext uri="{FF2B5EF4-FFF2-40B4-BE49-F238E27FC236}">
                <a16:creationId xmlns:a16="http://schemas.microsoft.com/office/drawing/2014/main" id="{42B58FD8-EFA9-AEEE-5266-A129DF112911}"/>
              </a:ext>
            </a:extLst>
          </p:cNvPr>
          <p:cNvSpPr txBox="1"/>
          <p:nvPr/>
        </p:nvSpPr>
        <p:spPr>
          <a:xfrm>
            <a:off x="925723" y="4968128"/>
            <a:ext cx="1657643" cy="276999"/>
          </a:xfrm>
          <a:prstGeom prst="rect">
            <a:avLst/>
          </a:prstGeom>
          <a:noFill/>
        </p:spPr>
        <p:txBody>
          <a:bodyPr wrap="square">
            <a:spAutoFit/>
          </a:bodyPr>
          <a:lstStyle/>
          <a:p>
            <a:pPr algn="ctr">
              <a:buClr>
                <a:schemeClr val="bg2"/>
              </a:buClr>
            </a:pPr>
            <a:r>
              <a:rPr lang="es-CL" sz="1200" b="0" i="0" u="none" strike="noStrike" baseline="0" dirty="0">
                <a:solidFill>
                  <a:schemeClr val="bg2"/>
                </a:solidFill>
                <a:latin typeface="TeXGyreHeros-Regular"/>
              </a:rPr>
              <a:t>Análisis de sentimiento</a:t>
            </a:r>
            <a:endParaRPr lang="es-CL" sz="1050" dirty="0">
              <a:solidFill>
                <a:schemeClr val="bg2"/>
              </a:solidFill>
              <a:latin typeface="TeXGyreHeros-Regular"/>
            </a:endParaRPr>
          </a:p>
        </p:txBody>
      </p:sp>
      <p:sp>
        <p:nvSpPr>
          <p:cNvPr id="20" name="CuadroTexto 19">
            <a:extLst>
              <a:ext uri="{FF2B5EF4-FFF2-40B4-BE49-F238E27FC236}">
                <a16:creationId xmlns:a16="http://schemas.microsoft.com/office/drawing/2014/main" id="{F6548AA4-5EDA-12D4-696A-EDAF871D412E}"/>
              </a:ext>
            </a:extLst>
          </p:cNvPr>
          <p:cNvSpPr txBox="1"/>
          <p:nvPr/>
        </p:nvSpPr>
        <p:spPr>
          <a:xfrm>
            <a:off x="3293813" y="4941276"/>
            <a:ext cx="1606770" cy="276999"/>
          </a:xfrm>
          <a:prstGeom prst="rect">
            <a:avLst/>
          </a:prstGeom>
          <a:noFill/>
        </p:spPr>
        <p:txBody>
          <a:bodyPr wrap="square">
            <a:spAutoFit/>
          </a:bodyPr>
          <a:lstStyle/>
          <a:p>
            <a:pPr algn="ctr">
              <a:buClr>
                <a:schemeClr val="bg2"/>
              </a:buClr>
            </a:pPr>
            <a:r>
              <a:rPr lang="es-CL" sz="1200" b="0" i="0" u="none" strike="noStrike" baseline="0" dirty="0">
                <a:solidFill>
                  <a:schemeClr val="bg2"/>
                </a:solidFill>
                <a:latin typeface="TeXGyreHeros-Regular"/>
              </a:rPr>
              <a:t>Respuesta a preguntas</a:t>
            </a:r>
            <a:endParaRPr lang="es-CL" sz="1200" dirty="0">
              <a:solidFill>
                <a:schemeClr val="bg2"/>
              </a:solidFill>
              <a:latin typeface="TeXGyreHeros-Regular"/>
            </a:endParaRPr>
          </a:p>
        </p:txBody>
      </p:sp>
      <p:pic>
        <p:nvPicPr>
          <p:cNvPr id="2052" name="Picture 4" descr="attitude Free Photos, Icons, Vectors &amp; Videos | Freestock">
            <a:extLst>
              <a:ext uri="{FF2B5EF4-FFF2-40B4-BE49-F238E27FC236}">
                <a16:creationId xmlns:a16="http://schemas.microsoft.com/office/drawing/2014/main" id="{85C62F18-239F-943B-0400-09310BF95BD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1453" y="4270224"/>
            <a:ext cx="796520" cy="79652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B02E41B-ED5F-82B1-BF7C-F9E9ED20922E}"/>
              </a:ext>
            </a:extLst>
          </p:cNvPr>
          <p:cNvPicPr>
            <a:picLocks noChangeAspect="1"/>
          </p:cNvPicPr>
          <p:nvPr/>
        </p:nvPicPr>
        <p:blipFill>
          <a:blip r:embed="rId3"/>
          <a:stretch>
            <a:fillRect/>
          </a:stretch>
        </p:blipFill>
        <p:spPr>
          <a:xfrm>
            <a:off x="3707830" y="4341989"/>
            <a:ext cx="778735" cy="599287"/>
          </a:xfrm>
          <a:prstGeom prst="rect">
            <a:avLst/>
          </a:prstGeom>
        </p:spPr>
      </p:pic>
      <p:sp>
        <p:nvSpPr>
          <p:cNvPr id="17" name="Marcador de texto 1">
            <a:extLst>
              <a:ext uri="{FF2B5EF4-FFF2-40B4-BE49-F238E27FC236}">
                <a16:creationId xmlns:a16="http://schemas.microsoft.com/office/drawing/2014/main" id="{11B3B320-E29E-DC5C-5CE7-C89D31244565}"/>
              </a:ext>
            </a:extLst>
          </p:cNvPr>
          <p:cNvSpPr>
            <a:spLocks noGrp="1"/>
          </p:cNvSpPr>
          <p:nvPr>
            <p:ph type="body" sz="quarter" idx="22"/>
          </p:nvPr>
        </p:nvSpPr>
        <p:spPr>
          <a:xfrm>
            <a:off x="6410722" y="2436014"/>
            <a:ext cx="5496188" cy="3374215"/>
          </a:xfrm>
        </p:spPr>
        <p:txBody>
          <a:bodyPr/>
          <a:lstStyle/>
          <a:p>
            <a:pPr algn="l"/>
            <a:r>
              <a:rPr lang="es-ES" sz="1400" b="1" i="0" u="none" strike="noStrike" baseline="0" dirty="0">
                <a:solidFill>
                  <a:srgbClr val="000000"/>
                </a:solidFill>
                <a:latin typeface="TeXGyreHeros-Regular"/>
              </a:rPr>
              <a:t>Identificar problemas típicos</a:t>
            </a:r>
            <a:r>
              <a:rPr lang="es-ES" sz="1400" b="0" i="0" u="none" strike="noStrike" baseline="0" dirty="0">
                <a:solidFill>
                  <a:srgbClr val="000000"/>
                </a:solidFill>
                <a:latin typeface="TeXGyreHeros-Regular"/>
              </a:rPr>
              <a:t> del procesamiento del lenguaje natural donde, el uso de modelos basados en </a:t>
            </a:r>
            <a:r>
              <a:rPr lang="es-ES" sz="1400" b="0" i="1" u="none" strike="noStrike" baseline="0" dirty="0">
                <a:solidFill>
                  <a:srgbClr val="000000"/>
                </a:solidFill>
                <a:latin typeface="TeXGyreHeros-Italic"/>
              </a:rPr>
              <a:t>Transformers </a:t>
            </a:r>
            <a:r>
              <a:rPr lang="es-ES" sz="1400" b="0" i="0" u="none" strike="noStrike" baseline="0" dirty="0">
                <a:solidFill>
                  <a:srgbClr val="000000"/>
                </a:solidFill>
                <a:latin typeface="TeXGyreHeros-Regular"/>
              </a:rPr>
              <a:t>hayan tenido un aporte considerable en su </a:t>
            </a:r>
            <a:r>
              <a:rPr lang="es-CL" sz="1400" b="0" i="0" u="none" strike="noStrike" baseline="0" dirty="0">
                <a:solidFill>
                  <a:srgbClr val="000000"/>
                </a:solidFill>
                <a:latin typeface="TeXGyreHeros-Regular"/>
              </a:rPr>
              <a:t>solución.</a:t>
            </a:r>
          </a:p>
          <a:p>
            <a:pPr algn="l"/>
            <a:r>
              <a:rPr lang="es-ES" sz="1400" b="1" i="0" u="none" strike="noStrike" baseline="0" dirty="0">
                <a:solidFill>
                  <a:srgbClr val="000000"/>
                </a:solidFill>
                <a:latin typeface="TeXGyreHeros-Regular"/>
              </a:rPr>
              <a:t>Identificar y seleccionar un conjunto de datos</a:t>
            </a:r>
            <a:r>
              <a:rPr lang="es-ES" sz="1400" b="0" i="0" u="none" strike="noStrike" baseline="0" dirty="0">
                <a:solidFill>
                  <a:srgbClr val="000000"/>
                </a:solidFill>
                <a:latin typeface="TeXGyreHeros-Regular"/>
              </a:rPr>
              <a:t> para cada tarea que permita construir una solución a través del ajuste del modelo. </a:t>
            </a:r>
            <a:r>
              <a:rPr lang="es-ES" sz="1400" b="1" i="0" u="none" strike="noStrike" baseline="0" dirty="0">
                <a:solidFill>
                  <a:srgbClr val="000000"/>
                </a:solidFill>
                <a:latin typeface="TeXGyreHeros-Regular"/>
              </a:rPr>
              <a:t>Estudiar, limpiar y dividir los datos</a:t>
            </a:r>
            <a:r>
              <a:rPr lang="es-ES" sz="1400" b="0" i="0" u="none" strike="noStrike" baseline="0" dirty="0">
                <a:solidFill>
                  <a:srgbClr val="000000"/>
                </a:solidFill>
                <a:latin typeface="TeXGyreHeros-Regular"/>
              </a:rPr>
              <a:t> en los subconjuntos de entrenamiento, prueba y validación.</a:t>
            </a:r>
          </a:p>
          <a:p>
            <a:pPr algn="l"/>
            <a:r>
              <a:rPr lang="es-ES" sz="1400" b="1" i="0" u="none" strike="noStrike" baseline="0" dirty="0">
                <a:solidFill>
                  <a:srgbClr val="000000"/>
                </a:solidFill>
                <a:latin typeface="TeXGyreHeros-Regular"/>
              </a:rPr>
              <a:t>Evaluar el estado del arte</a:t>
            </a:r>
            <a:r>
              <a:rPr lang="es-ES" sz="1400" b="0" i="0" u="none" strike="noStrike" baseline="0" dirty="0">
                <a:solidFill>
                  <a:srgbClr val="000000"/>
                </a:solidFill>
                <a:latin typeface="TeXGyreHeros-Regular"/>
              </a:rPr>
              <a:t> para cada uno de estos problemas, entendiendo el desempeño de distintos algoritmos empleados en su solución.</a:t>
            </a:r>
          </a:p>
          <a:p>
            <a:pPr algn="l"/>
            <a:r>
              <a:rPr lang="es-ES" sz="1400" b="1" i="0" u="none" strike="noStrike" baseline="0" dirty="0">
                <a:solidFill>
                  <a:srgbClr val="000000"/>
                </a:solidFill>
                <a:latin typeface="TeXGyreHeros-Regular"/>
              </a:rPr>
              <a:t>Desarrollar soluciones basadas en el ajuste de BERT</a:t>
            </a:r>
            <a:r>
              <a:rPr lang="es-ES" sz="1400" b="0" i="0" u="none" strike="noStrike" baseline="0" dirty="0">
                <a:solidFill>
                  <a:srgbClr val="000000"/>
                </a:solidFill>
                <a:latin typeface="TeXGyreHeros-Regular"/>
              </a:rPr>
              <a:t>, adecuándose para resolver </a:t>
            </a:r>
            <a:r>
              <a:rPr lang="es-CL" sz="1400" b="0" i="0" u="none" strike="noStrike" baseline="0" dirty="0">
                <a:solidFill>
                  <a:srgbClr val="000000"/>
                </a:solidFill>
                <a:latin typeface="TeXGyreHeros-Regular"/>
              </a:rPr>
              <a:t>los problemas seleccionados.</a:t>
            </a:r>
          </a:p>
          <a:p>
            <a:pPr algn="l"/>
            <a:r>
              <a:rPr lang="es-ES" sz="1400" b="1" i="0" u="none" strike="noStrike" baseline="0" dirty="0">
                <a:solidFill>
                  <a:srgbClr val="000000"/>
                </a:solidFill>
                <a:latin typeface="TeXGyreHeros-Regular"/>
              </a:rPr>
              <a:t>Comparar el desempeño de las soluciones</a:t>
            </a:r>
            <a:r>
              <a:rPr lang="es-ES" sz="1400" b="0" i="0" u="none" strike="noStrike" baseline="0" dirty="0">
                <a:solidFill>
                  <a:srgbClr val="000000"/>
                </a:solidFill>
                <a:latin typeface="TeXGyreHeros-Regular"/>
              </a:rPr>
              <a:t> desarrolladas con el </a:t>
            </a:r>
            <a:r>
              <a:rPr lang="es-CL" sz="1400" b="0" i="0" u="none" strike="noStrike" baseline="0" dirty="0">
                <a:latin typeface="TeXGyreHeros-Regular"/>
              </a:rPr>
              <a:t>estado del arte haciendo </a:t>
            </a:r>
            <a:r>
              <a:rPr lang="es-ES" sz="1400" b="0" i="0" u="none" strike="noStrike" baseline="0" dirty="0">
                <a:latin typeface="TeXGyreHeros-Regular"/>
              </a:rPr>
              <a:t>uso de las métricas apropiadas en cada </a:t>
            </a:r>
            <a:r>
              <a:rPr lang="es-ES" sz="1400" b="0" i="0" u="none" strike="noStrike" baseline="0" dirty="0" err="1">
                <a:latin typeface="TeXGyreHeros-Regular"/>
              </a:rPr>
              <a:t>benchmark</a:t>
            </a:r>
            <a:r>
              <a:rPr lang="es-ES" sz="1400" b="0" i="0" u="none" strike="noStrike" baseline="0" dirty="0">
                <a:latin typeface="TeXGyreHeros-Regular"/>
              </a:rPr>
              <a:t>.</a:t>
            </a:r>
            <a:endParaRPr lang="es-CL" dirty="0"/>
          </a:p>
          <a:p>
            <a:endParaRPr lang="es-ES" dirty="0"/>
          </a:p>
        </p:txBody>
      </p:sp>
    </p:spTree>
    <p:extLst>
      <p:ext uri="{BB962C8B-B14F-4D97-AF65-F5344CB8AC3E}">
        <p14:creationId xmlns:p14="http://schemas.microsoft.com/office/powerpoint/2010/main" val="4387596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4" y="894089"/>
            <a:ext cx="5376574" cy="523642"/>
          </a:xfrm>
        </p:spPr>
        <p:txBody>
          <a:bodyPr/>
          <a:lstStyle/>
          <a:p>
            <a:r>
              <a:rPr lang="es-CL" dirty="0"/>
              <a:t>Metodología</a:t>
            </a:r>
          </a:p>
        </p:txBody>
      </p:sp>
      <p:sp>
        <p:nvSpPr>
          <p:cNvPr id="14" name="Marcador de texto 2">
            <a:extLst>
              <a:ext uri="{FF2B5EF4-FFF2-40B4-BE49-F238E27FC236}">
                <a16:creationId xmlns:a16="http://schemas.microsoft.com/office/drawing/2014/main" id="{F712F8D6-8294-505D-25ED-7DF5DBA9102D}"/>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15" name="Marcador de texto 2">
            <a:extLst>
              <a:ext uri="{FF2B5EF4-FFF2-40B4-BE49-F238E27FC236}">
                <a16:creationId xmlns:a16="http://schemas.microsoft.com/office/drawing/2014/main" id="{7B34F9D4-F287-0E8C-CC47-9A881B6797AC}"/>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7" name="Rectángulo: esquinas redondeadas 6">
            <a:extLst>
              <a:ext uri="{FF2B5EF4-FFF2-40B4-BE49-F238E27FC236}">
                <a16:creationId xmlns:a16="http://schemas.microsoft.com/office/drawing/2014/main" id="{AC2AE7B7-D1AF-CF20-69F6-397B36CB3737}"/>
              </a:ext>
            </a:extLst>
          </p:cNvPr>
          <p:cNvSpPr/>
          <p:nvPr/>
        </p:nvSpPr>
        <p:spPr>
          <a:xfrm>
            <a:off x="411747" y="2090822"/>
            <a:ext cx="2491874" cy="3149600"/>
          </a:xfrm>
          <a:prstGeom prst="roundRect">
            <a:avLst>
              <a:gd name="adj" fmla="val 74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esquinas redondeadas 7">
            <a:extLst>
              <a:ext uri="{FF2B5EF4-FFF2-40B4-BE49-F238E27FC236}">
                <a16:creationId xmlns:a16="http://schemas.microsoft.com/office/drawing/2014/main" id="{C8DD3955-6B84-8E02-7834-CBDDC743327B}"/>
              </a:ext>
            </a:extLst>
          </p:cNvPr>
          <p:cNvSpPr/>
          <p:nvPr/>
        </p:nvSpPr>
        <p:spPr>
          <a:xfrm>
            <a:off x="3390230" y="2090822"/>
            <a:ext cx="2491874" cy="3149600"/>
          </a:xfrm>
          <a:prstGeom prst="roundRect">
            <a:avLst>
              <a:gd name="adj" fmla="val 63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esquinas redondeadas 8">
            <a:extLst>
              <a:ext uri="{FF2B5EF4-FFF2-40B4-BE49-F238E27FC236}">
                <a16:creationId xmlns:a16="http://schemas.microsoft.com/office/drawing/2014/main" id="{CBF568E9-C2A9-8323-BEB1-26540A7DCC39}"/>
              </a:ext>
            </a:extLst>
          </p:cNvPr>
          <p:cNvSpPr/>
          <p:nvPr/>
        </p:nvSpPr>
        <p:spPr>
          <a:xfrm>
            <a:off x="6368713" y="2090822"/>
            <a:ext cx="2491874" cy="3149600"/>
          </a:xfrm>
          <a:prstGeom prst="roundRect">
            <a:avLst>
              <a:gd name="adj" fmla="val 3791"/>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esquinas redondeadas 9">
            <a:extLst>
              <a:ext uri="{FF2B5EF4-FFF2-40B4-BE49-F238E27FC236}">
                <a16:creationId xmlns:a16="http://schemas.microsoft.com/office/drawing/2014/main" id="{52275A0E-FB27-CAB6-8419-1BBFF573AA18}"/>
              </a:ext>
            </a:extLst>
          </p:cNvPr>
          <p:cNvSpPr/>
          <p:nvPr/>
        </p:nvSpPr>
        <p:spPr>
          <a:xfrm>
            <a:off x="9261641" y="2090822"/>
            <a:ext cx="2491874" cy="3149600"/>
          </a:xfrm>
          <a:prstGeom prst="roundRect">
            <a:avLst>
              <a:gd name="adj" fmla="val 4006"/>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a:extLst>
              <a:ext uri="{FF2B5EF4-FFF2-40B4-BE49-F238E27FC236}">
                <a16:creationId xmlns:a16="http://schemas.microsoft.com/office/drawing/2014/main" id="{171C5B43-6F20-AAE7-981B-E4F2A5C5235C}"/>
              </a:ext>
            </a:extLst>
          </p:cNvPr>
          <p:cNvSpPr txBox="1"/>
          <p:nvPr/>
        </p:nvSpPr>
        <p:spPr>
          <a:xfrm>
            <a:off x="850230" y="4432787"/>
            <a:ext cx="1759286" cy="276999"/>
          </a:xfrm>
          <a:prstGeom prst="rect">
            <a:avLst/>
          </a:prstGeom>
          <a:noFill/>
        </p:spPr>
        <p:txBody>
          <a:bodyPr wrap="square">
            <a:spAutoFit/>
          </a:bodyPr>
          <a:lstStyle/>
          <a:p>
            <a:r>
              <a:rPr lang="es-CL" sz="1200" b="1" i="0" u="none" strike="noStrike" baseline="0" dirty="0">
                <a:latin typeface="TeXGyreHeros-Bold"/>
              </a:rPr>
              <a:t>Selección de problemas</a:t>
            </a:r>
            <a:endParaRPr lang="es-CL" sz="1200" dirty="0"/>
          </a:p>
        </p:txBody>
      </p:sp>
      <p:sp>
        <p:nvSpPr>
          <p:cNvPr id="6" name="Elipse 5">
            <a:extLst>
              <a:ext uri="{FF2B5EF4-FFF2-40B4-BE49-F238E27FC236}">
                <a16:creationId xmlns:a16="http://schemas.microsoft.com/office/drawing/2014/main" id="{B2C4CDE7-726F-F1C9-5311-F95FC2106A0D}"/>
              </a:ext>
            </a:extLst>
          </p:cNvPr>
          <p:cNvSpPr/>
          <p:nvPr/>
        </p:nvSpPr>
        <p:spPr>
          <a:xfrm>
            <a:off x="570156" y="2262941"/>
            <a:ext cx="208548" cy="197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1</a:t>
            </a:r>
          </a:p>
        </p:txBody>
      </p:sp>
      <p:pic>
        <p:nvPicPr>
          <p:cNvPr id="1026" name="Picture 2" descr="Herramienta de selección - Iconos gratis de interfaz">
            <a:extLst>
              <a:ext uri="{FF2B5EF4-FFF2-40B4-BE49-F238E27FC236}">
                <a16:creationId xmlns:a16="http://schemas.microsoft.com/office/drawing/2014/main" id="{8F3F8EFE-EDA1-EF34-334C-493442372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1721" y="2735247"/>
            <a:ext cx="1326147" cy="132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set secure Icon - Download dataset secure Icon 2200229 | Noun Project">
            <a:extLst>
              <a:ext uri="{FF2B5EF4-FFF2-40B4-BE49-F238E27FC236}">
                <a16:creationId xmlns:a16="http://schemas.microsoft.com/office/drawing/2014/main" id="{3962C51A-B30D-A3A0-2114-53ECDD7E0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3367" y="2801048"/>
            <a:ext cx="1145599" cy="11455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ne tuning icon Stock Video Footage - 4K and HD Video Clips | Shutterstock">
            <a:extLst>
              <a:ext uri="{FF2B5EF4-FFF2-40B4-BE49-F238E27FC236}">
                <a16:creationId xmlns:a16="http://schemas.microsoft.com/office/drawing/2014/main" id="{10113F85-3171-4CA7-E0FA-9F24B1DB3AE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293" t="16686" r="39466" b="17450"/>
          <a:stretch/>
        </p:blipFill>
        <p:spPr bwMode="auto">
          <a:xfrm>
            <a:off x="7281364" y="2719350"/>
            <a:ext cx="666572" cy="116262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are Svg Png Icon Free Download (#546233) - OnlineWebFonts.COM">
            <a:extLst>
              <a:ext uri="{FF2B5EF4-FFF2-40B4-BE49-F238E27FC236}">
                <a16:creationId xmlns:a16="http://schemas.microsoft.com/office/drawing/2014/main" id="{F741F190-B189-194D-5360-27DE4D25A1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05447" y="2637589"/>
            <a:ext cx="2004261" cy="1472518"/>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FCCD848-279A-B1D8-E656-F3580D8B3534}"/>
              </a:ext>
            </a:extLst>
          </p:cNvPr>
          <p:cNvSpPr txBox="1"/>
          <p:nvPr/>
        </p:nvSpPr>
        <p:spPr>
          <a:xfrm>
            <a:off x="3423239" y="4463603"/>
            <a:ext cx="2425856" cy="276999"/>
          </a:xfrm>
          <a:prstGeom prst="rect">
            <a:avLst/>
          </a:prstGeom>
          <a:noFill/>
        </p:spPr>
        <p:txBody>
          <a:bodyPr wrap="square">
            <a:spAutoFit/>
          </a:bodyPr>
          <a:lstStyle/>
          <a:p>
            <a:pPr algn="ctr"/>
            <a:r>
              <a:rPr lang="es-ES" sz="1200" b="1" i="0" u="none" strike="noStrike" baseline="0" dirty="0">
                <a:latin typeface="TeXGyreHeros-Bold"/>
              </a:rPr>
              <a:t>Selección del conjunto de datos </a:t>
            </a:r>
            <a:endParaRPr lang="es-CL" sz="1200" dirty="0"/>
          </a:p>
        </p:txBody>
      </p:sp>
      <p:sp>
        <p:nvSpPr>
          <p:cNvPr id="21" name="CuadroTexto 20">
            <a:extLst>
              <a:ext uri="{FF2B5EF4-FFF2-40B4-BE49-F238E27FC236}">
                <a16:creationId xmlns:a16="http://schemas.microsoft.com/office/drawing/2014/main" id="{D235C9DD-1A2C-0DE1-CE59-13C3A9EF6A5B}"/>
              </a:ext>
            </a:extLst>
          </p:cNvPr>
          <p:cNvSpPr txBox="1"/>
          <p:nvPr/>
        </p:nvSpPr>
        <p:spPr>
          <a:xfrm>
            <a:off x="6401722" y="4428821"/>
            <a:ext cx="2425856" cy="276999"/>
          </a:xfrm>
          <a:prstGeom prst="rect">
            <a:avLst/>
          </a:prstGeom>
          <a:noFill/>
        </p:spPr>
        <p:txBody>
          <a:bodyPr wrap="square">
            <a:spAutoFit/>
          </a:bodyPr>
          <a:lstStyle/>
          <a:p>
            <a:pPr algn="ctr"/>
            <a:r>
              <a:rPr lang="es-ES" sz="1200" b="1" dirty="0">
                <a:latin typeface="TeXGyreHeros-Bold"/>
              </a:rPr>
              <a:t>Fine </a:t>
            </a:r>
            <a:r>
              <a:rPr lang="es-ES" sz="1200" b="1" dirty="0" err="1">
                <a:latin typeface="TeXGyreHeros-Bold"/>
              </a:rPr>
              <a:t>Tunning</a:t>
            </a:r>
            <a:r>
              <a:rPr lang="es-ES" sz="1200" b="1" dirty="0">
                <a:latin typeface="TeXGyreHeros-Bold"/>
              </a:rPr>
              <a:t> de BERT</a:t>
            </a:r>
            <a:r>
              <a:rPr lang="es-ES" sz="1200" b="1" i="0" u="none" strike="noStrike" baseline="0" dirty="0">
                <a:latin typeface="TeXGyreHeros-Bold"/>
              </a:rPr>
              <a:t> </a:t>
            </a:r>
            <a:endParaRPr lang="es-CL" sz="1200" dirty="0"/>
          </a:p>
        </p:txBody>
      </p:sp>
      <p:sp>
        <p:nvSpPr>
          <p:cNvPr id="22" name="CuadroTexto 21">
            <a:extLst>
              <a:ext uri="{FF2B5EF4-FFF2-40B4-BE49-F238E27FC236}">
                <a16:creationId xmlns:a16="http://schemas.microsoft.com/office/drawing/2014/main" id="{9093DAF5-9F67-BD24-779E-FE28A7E590B4}"/>
              </a:ext>
            </a:extLst>
          </p:cNvPr>
          <p:cNvSpPr txBox="1"/>
          <p:nvPr/>
        </p:nvSpPr>
        <p:spPr>
          <a:xfrm>
            <a:off x="9354397" y="4428820"/>
            <a:ext cx="2425856" cy="276999"/>
          </a:xfrm>
          <a:prstGeom prst="rect">
            <a:avLst/>
          </a:prstGeom>
          <a:noFill/>
        </p:spPr>
        <p:txBody>
          <a:bodyPr wrap="square">
            <a:spAutoFit/>
          </a:bodyPr>
          <a:lstStyle/>
          <a:p>
            <a:pPr algn="ctr"/>
            <a:r>
              <a:rPr lang="es-ES" sz="1200" b="1" dirty="0">
                <a:latin typeface="TeXGyreHeros-Bold"/>
              </a:rPr>
              <a:t>Evaluación de los resultados</a:t>
            </a:r>
            <a:endParaRPr lang="es-CL" sz="1200" dirty="0"/>
          </a:p>
        </p:txBody>
      </p:sp>
      <p:sp>
        <p:nvSpPr>
          <p:cNvPr id="23" name="Elipse 22">
            <a:extLst>
              <a:ext uri="{FF2B5EF4-FFF2-40B4-BE49-F238E27FC236}">
                <a16:creationId xmlns:a16="http://schemas.microsoft.com/office/drawing/2014/main" id="{B3E1E38D-20FC-F7CB-E472-FFB15C62892B}"/>
              </a:ext>
            </a:extLst>
          </p:cNvPr>
          <p:cNvSpPr/>
          <p:nvPr/>
        </p:nvSpPr>
        <p:spPr>
          <a:xfrm>
            <a:off x="3501854" y="2247300"/>
            <a:ext cx="208548" cy="197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2</a:t>
            </a:r>
          </a:p>
        </p:txBody>
      </p:sp>
      <p:sp>
        <p:nvSpPr>
          <p:cNvPr id="24" name="Elipse 23">
            <a:extLst>
              <a:ext uri="{FF2B5EF4-FFF2-40B4-BE49-F238E27FC236}">
                <a16:creationId xmlns:a16="http://schemas.microsoft.com/office/drawing/2014/main" id="{F193DBBB-85A1-60DE-65C5-2568C8023080}"/>
              </a:ext>
            </a:extLst>
          </p:cNvPr>
          <p:cNvSpPr/>
          <p:nvPr/>
        </p:nvSpPr>
        <p:spPr>
          <a:xfrm>
            <a:off x="6513756" y="2262941"/>
            <a:ext cx="208548" cy="197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3</a:t>
            </a:r>
          </a:p>
        </p:txBody>
      </p:sp>
      <p:sp>
        <p:nvSpPr>
          <p:cNvPr id="25" name="Elipse 24">
            <a:extLst>
              <a:ext uri="{FF2B5EF4-FFF2-40B4-BE49-F238E27FC236}">
                <a16:creationId xmlns:a16="http://schemas.microsoft.com/office/drawing/2014/main" id="{68E677FC-C17F-ACFB-A57A-8A54B533B04B}"/>
              </a:ext>
            </a:extLst>
          </p:cNvPr>
          <p:cNvSpPr/>
          <p:nvPr/>
        </p:nvSpPr>
        <p:spPr>
          <a:xfrm>
            <a:off x="9401173" y="2259765"/>
            <a:ext cx="208548" cy="1978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4</a:t>
            </a:r>
          </a:p>
        </p:txBody>
      </p:sp>
      <p:sp>
        <p:nvSpPr>
          <p:cNvPr id="27" name="CuadroTexto 26">
            <a:extLst>
              <a:ext uri="{FF2B5EF4-FFF2-40B4-BE49-F238E27FC236}">
                <a16:creationId xmlns:a16="http://schemas.microsoft.com/office/drawing/2014/main" id="{2B72B18F-1341-C905-1A31-7DAD54FF3D97}"/>
              </a:ext>
            </a:extLst>
          </p:cNvPr>
          <p:cNvSpPr txBox="1"/>
          <p:nvPr/>
        </p:nvSpPr>
        <p:spPr>
          <a:xfrm>
            <a:off x="552446" y="4705819"/>
            <a:ext cx="2210476" cy="430887"/>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Análisis de Sentimiento </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Respuesta a Preguntas</a:t>
            </a:r>
            <a:endParaRPr lang="es-CL" sz="1100" dirty="0"/>
          </a:p>
        </p:txBody>
      </p:sp>
      <p:sp>
        <p:nvSpPr>
          <p:cNvPr id="28" name="CuadroTexto 27">
            <a:extLst>
              <a:ext uri="{FF2B5EF4-FFF2-40B4-BE49-F238E27FC236}">
                <a16:creationId xmlns:a16="http://schemas.microsoft.com/office/drawing/2014/main" id="{1BA51D52-9048-AC6B-94A8-6D2547AEC4AE}"/>
              </a:ext>
            </a:extLst>
          </p:cNvPr>
          <p:cNvSpPr txBox="1"/>
          <p:nvPr/>
        </p:nvSpPr>
        <p:spPr>
          <a:xfrm>
            <a:off x="3530929" y="4705819"/>
            <a:ext cx="2210476" cy="430887"/>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IMDB </a:t>
            </a:r>
            <a:r>
              <a:rPr lang="es-ES" sz="1100" b="0" i="0" u="none" strike="noStrike" baseline="0" dirty="0" err="1">
                <a:latin typeface="TeXGyreHeros-Regular"/>
              </a:rPr>
              <a:t>Review</a:t>
            </a:r>
            <a:endParaRPr lang="es-ES" sz="1100" b="0" i="0" u="none" strike="noStrike" baseline="0" dirty="0">
              <a:latin typeface="TeXGyreHeros-Regular"/>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err="1">
                <a:latin typeface="TeXGyreHeros-Regular"/>
              </a:rPr>
              <a:t>SQuAD</a:t>
            </a:r>
            <a:endParaRPr lang="es-CL" sz="1100" dirty="0"/>
          </a:p>
        </p:txBody>
      </p:sp>
      <p:sp>
        <p:nvSpPr>
          <p:cNvPr id="29" name="CuadroTexto 28">
            <a:extLst>
              <a:ext uri="{FF2B5EF4-FFF2-40B4-BE49-F238E27FC236}">
                <a16:creationId xmlns:a16="http://schemas.microsoft.com/office/drawing/2014/main" id="{D0B60074-6C40-8B10-9AA2-C1FB0AC5FDDB}"/>
              </a:ext>
            </a:extLst>
          </p:cNvPr>
          <p:cNvSpPr txBox="1"/>
          <p:nvPr/>
        </p:nvSpPr>
        <p:spPr>
          <a:xfrm>
            <a:off x="6509412" y="4705819"/>
            <a:ext cx="2210476" cy="430887"/>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ES" sz="1100" dirty="0">
                <a:latin typeface="TeXGyreHeros-Regular"/>
              </a:rPr>
              <a:t>Leves ajustes sobre BERT BASE e inclusión de capas densas</a:t>
            </a:r>
            <a:endParaRPr lang="es-CL" sz="1100" dirty="0"/>
          </a:p>
        </p:txBody>
      </p:sp>
      <p:sp>
        <p:nvSpPr>
          <p:cNvPr id="30" name="CuadroTexto 29">
            <a:extLst>
              <a:ext uri="{FF2B5EF4-FFF2-40B4-BE49-F238E27FC236}">
                <a16:creationId xmlns:a16="http://schemas.microsoft.com/office/drawing/2014/main" id="{F676A2A1-5EB4-0DEA-8E29-00277D4CFA43}"/>
              </a:ext>
            </a:extLst>
          </p:cNvPr>
          <p:cNvSpPr txBox="1"/>
          <p:nvPr/>
        </p:nvSpPr>
        <p:spPr>
          <a:xfrm>
            <a:off x="9462087" y="4705819"/>
            <a:ext cx="2210476" cy="430887"/>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ES" sz="1100" dirty="0">
                <a:latin typeface="TeXGyreHeros-Regular"/>
              </a:rPr>
              <a:t>Comparación de la solución desarrollada con el estado del arte</a:t>
            </a:r>
            <a:endParaRPr lang="es-CL" sz="1100" dirty="0"/>
          </a:p>
        </p:txBody>
      </p:sp>
    </p:spTree>
    <p:extLst>
      <p:ext uri="{BB962C8B-B14F-4D97-AF65-F5344CB8AC3E}">
        <p14:creationId xmlns:p14="http://schemas.microsoft.com/office/powerpoint/2010/main" val="14838120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9303631" cy="523642"/>
          </a:xfrm>
        </p:spPr>
        <p:txBody>
          <a:bodyPr/>
          <a:lstStyle/>
          <a:p>
            <a:r>
              <a:rPr lang="es-CL" dirty="0"/>
              <a:t>Análisis de sentimiento, descripción del problema</a:t>
            </a:r>
          </a:p>
        </p:txBody>
      </p:sp>
      <p:sp>
        <p:nvSpPr>
          <p:cNvPr id="11" name="CuadroTexto 10">
            <a:extLst>
              <a:ext uri="{FF2B5EF4-FFF2-40B4-BE49-F238E27FC236}">
                <a16:creationId xmlns:a16="http://schemas.microsoft.com/office/drawing/2014/main" id="{CAEA27AE-BCB7-A6ED-1FF9-63DCAB7C1C3E}"/>
              </a:ext>
            </a:extLst>
          </p:cNvPr>
          <p:cNvSpPr txBox="1"/>
          <p:nvPr/>
        </p:nvSpPr>
        <p:spPr>
          <a:xfrm>
            <a:off x="752475" y="1817781"/>
            <a:ext cx="10687050" cy="1200329"/>
          </a:xfrm>
          <a:prstGeom prst="rect">
            <a:avLst/>
          </a:prstGeom>
          <a:noFill/>
        </p:spPr>
        <p:txBody>
          <a:bodyPr wrap="square">
            <a:spAutoFit/>
          </a:bodyPr>
          <a:lstStyle/>
          <a:p>
            <a:pPr algn="l"/>
            <a:r>
              <a:rPr lang="es-ES" sz="1800" b="0" i="0" u="none" strike="noStrike" baseline="0">
                <a:latin typeface="TeXGyreHeros-Regular"/>
              </a:rPr>
              <a:t>El objetivo principal del problema es analizar una secuencia de texto y a partir de ella identificar o extraer información subjetiva que permita inferir si el sentimiento asociado a la frase es positivo o negativo. Desde otro punto de vista, se trata de una tarea de clasificación de la polaridad asociada a los textos que pueden estar presentes en documentos, oraciones u opiniones de forma masiva y automática.</a:t>
            </a:r>
            <a:endParaRPr lang="es-CL" dirty="0"/>
          </a:p>
        </p:txBody>
      </p:sp>
      <p:sp>
        <p:nvSpPr>
          <p:cNvPr id="13" name="CuadroTexto 12">
            <a:extLst>
              <a:ext uri="{FF2B5EF4-FFF2-40B4-BE49-F238E27FC236}">
                <a16:creationId xmlns:a16="http://schemas.microsoft.com/office/drawing/2014/main" id="{C6CEF8D4-E1D9-C90F-CF70-1D28DF22993D}"/>
              </a:ext>
            </a:extLst>
          </p:cNvPr>
          <p:cNvSpPr txBox="1"/>
          <p:nvPr/>
        </p:nvSpPr>
        <p:spPr>
          <a:xfrm>
            <a:off x="1358725" y="3172958"/>
            <a:ext cx="3991149" cy="923330"/>
          </a:xfrm>
          <a:prstGeom prst="rect">
            <a:avLst/>
          </a:prstGeom>
          <a:noFill/>
        </p:spPr>
        <p:txBody>
          <a:bodyPr wrap="square">
            <a:spAutoFit/>
          </a:bodyPr>
          <a:lstStyle/>
          <a:p>
            <a:pPr marL="342900" indent="-342900" algn="l">
              <a:buAutoNum type="arabicPeriod"/>
            </a:pPr>
            <a:r>
              <a:rPr lang="es-ES" sz="1800" b="1" i="0" u="none" strike="noStrike" baseline="0" dirty="0">
                <a:latin typeface="TeXGyreHeros-Bold"/>
              </a:rPr>
              <a:t>Enfoque basados en léxico </a:t>
            </a:r>
          </a:p>
          <a:p>
            <a:pPr marL="342900" indent="-342900" algn="l">
              <a:buAutoNum type="arabicPeriod"/>
            </a:pPr>
            <a:r>
              <a:rPr lang="es-CL" sz="1800" b="1" i="0" u="none" strike="noStrike" baseline="0" dirty="0">
                <a:latin typeface="TeXGyreHeros-Bold"/>
              </a:rPr>
              <a:t>Enfoque de aprendizaje automático.</a:t>
            </a:r>
          </a:p>
          <a:p>
            <a:pPr marL="342900" indent="-342900" algn="l">
              <a:buAutoNum type="arabicPeriod"/>
            </a:pPr>
            <a:r>
              <a:rPr lang="es-CL" sz="1800" b="1" i="0" u="none" strike="noStrike" baseline="0" dirty="0">
                <a:latin typeface="TeXGyreHeros-Bold"/>
              </a:rPr>
              <a:t>Enfoque híbrido.</a:t>
            </a:r>
            <a:endParaRPr lang="es-CL" dirty="0"/>
          </a:p>
        </p:txBody>
      </p:sp>
      <p:sp>
        <p:nvSpPr>
          <p:cNvPr id="14" name="Marcador de texto 2">
            <a:extLst>
              <a:ext uri="{FF2B5EF4-FFF2-40B4-BE49-F238E27FC236}">
                <a16:creationId xmlns:a16="http://schemas.microsoft.com/office/drawing/2014/main" id="{F712F8D6-8294-505D-25ED-7DF5DBA9102D}"/>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15" name="Marcador de texto 2">
            <a:extLst>
              <a:ext uri="{FF2B5EF4-FFF2-40B4-BE49-F238E27FC236}">
                <a16:creationId xmlns:a16="http://schemas.microsoft.com/office/drawing/2014/main" id="{7B34F9D4-F287-0E8C-CC47-9A881B6797AC}"/>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3" name="Rectángulo: esquinas redondeadas 2">
            <a:extLst>
              <a:ext uri="{FF2B5EF4-FFF2-40B4-BE49-F238E27FC236}">
                <a16:creationId xmlns:a16="http://schemas.microsoft.com/office/drawing/2014/main" id="{F39D97F3-72F2-B3D2-5DF8-2EDA237E9AFC}"/>
              </a:ext>
            </a:extLst>
          </p:cNvPr>
          <p:cNvSpPr/>
          <p:nvPr/>
        </p:nvSpPr>
        <p:spPr>
          <a:xfrm>
            <a:off x="3830593" y="5043864"/>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Entrada</a:t>
            </a:r>
          </a:p>
        </p:txBody>
      </p:sp>
      <p:sp>
        <p:nvSpPr>
          <p:cNvPr id="10" name="Rectángulo: esquinas redondeadas 9">
            <a:extLst>
              <a:ext uri="{FF2B5EF4-FFF2-40B4-BE49-F238E27FC236}">
                <a16:creationId xmlns:a16="http://schemas.microsoft.com/office/drawing/2014/main" id="{C7B294EB-29A8-24D5-1DAB-12BFD5AE198F}"/>
              </a:ext>
            </a:extLst>
          </p:cNvPr>
          <p:cNvSpPr/>
          <p:nvPr/>
        </p:nvSpPr>
        <p:spPr>
          <a:xfrm>
            <a:off x="6096000" y="5042577"/>
            <a:ext cx="1643447" cy="424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BERT</a:t>
            </a:r>
          </a:p>
        </p:txBody>
      </p:sp>
      <p:sp>
        <p:nvSpPr>
          <p:cNvPr id="12" name="Rectángulo: esquinas redondeadas 11">
            <a:extLst>
              <a:ext uri="{FF2B5EF4-FFF2-40B4-BE49-F238E27FC236}">
                <a16:creationId xmlns:a16="http://schemas.microsoft.com/office/drawing/2014/main" id="{9E5D66BF-09A7-0037-288A-2A2FB81C231C}"/>
              </a:ext>
            </a:extLst>
          </p:cNvPr>
          <p:cNvSpPr/>
          <p:nvPr/>
        </p:nvSpPr>
        <p:spPr>
          <a:xfrm>
            <a:off x="8303738" y="4618329"/>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Positivo</a:t>
            </a:r>
          </a:p>
        </p:txBody>
      </p:sp>
      <p:sp>
        <p:nvSpPr>
          <p:cNvPr id="16" name="Rectángulo: esquinas redondeadas 15">
            <a:extLst>
              <a:ext uri="{FF2B5EF4-FFF2-40B4-BE49-F238E27FC236}">
                <a16:creationId xmlns:a16="http://schemas.microsoft.com/office/drawing/2014/main" id="{D712F22C-5048-5CBA-0BCE-7DFAAE4DDEE4}"/>
              </a:ext>
            </a:extLst>
          </p:cNvPr>
          <p:cNvSpPr/>
          <p:nvPr/>
        </p:nvSpPr>
        <p:spPr>
          <a:xfrm>
            <a:off x="8303739" y="5465653"/>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Negativo</a:t>
            </a:r>
          </a:p>
        </p:txBody>
      </p:sp>
      <p:grpSp>
        <p:nvGrpSpPr>
          <p:cNvPr id="17" name="Grupo 16">
            <a:extLst>
              <a:ext uri="{FF2B5EF4-FFF2-40B4-BE49-F238E27FC236}">
                <a16:creationId xmlns:a16="http://schemas.microsoft.com/office/drawing/2014/main" id="{8E198B16-C9F5-5B5E-859D-0DBEA9D6F81A}"/>
              </a:ext>
            </a:extLst>
          </p:cNvPr>
          <p:cNvGrpSpPr/>
          <p:nvPr/>
        </p:nvGrpSpPr>
        <p:grpSpPr>
          <a:xfrm>
            <a:off x="5715383" y="5057599"/>
            <a:ext cx="336980" cy="394203"/>
            <a:chOff x="1753610" y="150970"/>
            <a:chExt cx="336980" cy="394203"/>
          </a:xfrm>
        </p:grpSpPr>
        <p:sp>
          <p:nvSpPr>
            <p:cNvPr id="18" name="Flecha: a la derecha 17">
              <a:extLst>
                <a:ext uri="{FF2B5EF4-FFF2-40B4-BE49-F238E27FC236}">
                  <a16:creationId xmlns:a16="http://schemas.microsoft.com/office/drawing/2014/main" id="{12514B5D-1667-D72A-5EA3-FA4B243EA90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lecha: a la derecha 4">
              <a:extLst>
                <a:ext uri="{FF2B5EF4-FFF2-40B4-BE49-F238E27FC236}">
                  <a16:creationId xmlns:a16="http://schemas.microsoft.com/office/drawing/2014/main" id="{5ACC0C8D-66DB-AACF-5CA5-E9130BBE5E4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20" name="Grupo 19">
            <a:extLst>
              <a:ext uri="{FF2B5EF4-FFF2-40B4-BE49-F238E27FC236}">
                <a16:creationId xmlns:a16="http://schemas.microsoft.com/office/drawing/2014/main" id="{969F1D56-5502-A2A5-54C7-AB46D920AF3D}"/>
              </a:ext>
            </a:extLst>
          </p:cNvPr>
          <p:cNvGrpSpPr/>
          <p:nvPr/>
        </p:nvGrpSpPr>
        <p:grpSpPr>
          <a:xfrm rot="19900320">
            <a:off x="7800108" y="4950788"/>
            <a:ext cx="489377" cy="183578"/>
            <a:chOff x="1753610" y="150970"/>
            <a:chExt cx="336980" cy="394203"/>
          </a:xfrm>
        </p:grpSpPr>
        <p:sp>
          <p:nvSpPr>
            <p:cNvPr id="21" name="Flecha: a la derecha 20">
              <a:extLst>
                <a:ext uri="{FF2B5EF4-FFF2-40B4-BE49-F238E27FC236}">
                  <a16:creationId xmlns:a16="http://schemas.microsoft.com/office/drawing/2014/main" id="{38C25F98-EE4B-466F-FFD1-8550F745D17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lecha: a la derecha 4">
              <a:extLst>
                <a:ext uri="{FF2B5EF4-FFF2-40B4-BE49-F238E27FC236}">
                  <a16:creationId xmlns:a16="http://schemas.microsoft.com/office/drawing/2014/main" id="{1758D68F-A019-C4BC-5E04-F4793157D934}"/>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23" name="Grupo 22">
            <a:extLst>
              <a:ext uri="{FF2B5EF4-FFF2-40B4-BE49-F238E27FC236}">
                <a16:creationId xmlns:a16="http://schemas.microsoft.com/office/drawing/2014/main" id="{17B57CCD-D8F2-D5DD-1DA3-328156E628F3}"/>
              </a:ext>
            </a:extLst>
          </p:cNvPr>
          <p:cNvGrpSpPr/>
          <p:nvPr/>
        </p:nvGrpSpPr>
        <p:grpSpPr>
          <a:xfrm rot="1678227">
            <a:off x="7800107" y="5341544"/>
            <a:ext cx="489377" cy="183578"/>
            <a:chOff x="1753610" y="150970"/>
            <a:chExt cx="336980" cy="394203"/>
          </a:xfrm>
        </p:grpSpPr>
        <p:sp>
          <p:nvSpPr>
            <p:cNvPr id="24" name="Flecha: a la derecha 23">
              <a:extLst>
                <a:ext uri="{FF2B5EF4-FFF2-40B4-BE49-F238E27FC236}">
                  <a16:creationId xmlns:a16="http://schemas.microsoft.com/office/drawing/2014/main" id="{7F621D42-C2AD-5063-FB12-AAF07EA723E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Flecha: a la derecha 4">
              <a:extLst>
                <a:ext uri="{FF2B5EF4-FFF2-40B4-BE49-F238E27FC236}">
                  <a16:creationId xmlns:a16="http://schemas.microsoft.com/office/drawing/2014/main" id="{FDDEE26E-2D05-BADD-AC70-C1F7C0D015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29949645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23"/>
          </p:nvPr>
        </p:nvSpPr>
        <p:spPr>
          <a:xfrm>
            <a:off x="6322671" y="797601"/>
            <a:ext cx="4721161" cy="283907"/>
          </a:xfrm>
        </p:spPr>
        <p:txBody>
          <a:bodyPr/>
          <a:lstStyle/>
          <a:p>
            <a:r>
              <a:rPr lang="es-ES" dirty="0"/>
              <a:t>Preprocesamiento</a:t>
            </a:r>
          </a:p>
        </p:txBody>
      </p:sp>
      <p:sp>
        <p:nvSpPr>
          <p:cNvPr id="6" name="Marcador de texto 5"/>
          <p:cNvSpPr>
            <a:spLocks noGrp="1"/>
          </p:cNvSpPr>
          <p:nvPr>
            <p:ph type="body" sz="quarter" idx="20"/>
          </p:nvPr>
        </p:nvSpPr>
        <p:spPr>
          <a:xfrm>
            <a:off x="333927" y="3037839"/>
            <a:ext cx="4721161" cy="342900"/>
          </a:xfrm>
        </p:spPr>
        <p:txBody>
          <a:bodyPr/>
          <a:lstStyle/>
          <a:p>
            <a:r>
              <a:rPr lang="es-ES" dirty="0">
                <a:solidFill>
                  <a:schemeClr val="bg2"/>
                </a:solidFill>
              </a:rPr>
              <a:t>Características</a:t>
            </a:r>
          </a:p>
        </p:txBody>
      </p:sp>
      <p:sp>
        <p:nvSpPr>
          <p:cNvPr id="7" name="Marcador de texto 6"/>
          <p:cNvSpPr>
            <a:spLocks noGrp="1"/>
          </p:cNvSpPr>
          <p:nvPr>
            <p:ph type="body" sz="quarter" idx="21"/>
          </p:nvPr>
        </p:nvSpPr>
        <p:spPr>
          <a:xfrm>
            <a:off x="333928" y="3577003"/>
            <a:ext cx="5048910" cy="2123292"/>
          </a:xfrm>
        </p:spPr>
        <p:txBody>
          <a:bodyPr/>
          <a:lstStyle/>
          <a:p>
            <a:pPr marL="285750" indent="-285750">
              <a:lnSpc>
                <a:spcPct val="150000"/>
              </a:lnSpc>
              <a:buClr>
                <a:srgbClr val="E65014"/>
              </a:buClr>
              <a:buFont typeface="Arial" panose="020B0604020202020204" pitchFamily="34" charset="0"/>
              <a:buChar char="•"/>
            </a:pPr>
            <a:r>
              <a:rPr lang="es-ES" sz="1600" b="0" i="0" u="none" strike="noStrike" baseline="0" dirty="0">
                <a:latin typeface="TeXGyreHeros-Regular"/>
              </a:rPr>
              <a:t>Conjunto de datos con 50.000 reseñas de películas.</a:t>
            </a:r>
          </a:p>
          <a:p>
            <a:pPr marL="285750" indent="-285750">
              <a:lnSpc>
                <a:spcPct val="150000"/>
              </a:lnSpc>
              <a:buClr>
                <a:srgbClr val="E65014"/>
              </a:buClr>
              <a:buFont typeface="Arial" panose="020B0604020202020204" pitchFamily="34" charset="0"/>
              <a:buChar char="•"/>
            </a:pPr>
            <a:r>
              <a:rPr lang="es-ES" sz="1600" dirty="0">
                <a:latin typeface="TeXGyreHeros-Regular"/>
              </a:rPr>
              <a:t>Clasificación binaria de sentimientos.</a:t>
            </a:r>
          </a:p>
          <a:p>
            <a:pPr marL="285750" indent="-285750">
              <a:lnSpc>
                <a:spcPct val="150000"/>
              </a:lnSpc>
              <a:buClr>
                <a:srgbClr val="E65014"/>
              </a:buClr>
              <a:buFont typeface="Arial" panose="020B0604020202020204" pitchFamily="34" charset="0"/>
              <a:buChar char="•"/>
            </a:pPr>
            <a:r>
              <a:rPr lang="es-ES" sz="1600" b="0" i="0" u="none" strike="noStrike" baseline="0" dirty="0">
                <a:latin typeface="TeXGyreHeros-Regular"/>
              </a:rPr>
              <a:t>No más de 30 reseñas por película</a:t>
            </a:r>
          </a:p>
          <a:p>
            <a:pPr marL="285750" indent="-285750">
              <a:lnSpc>
                <a:spcPct val="150000"/>
              </a:lnSpc>
              <a:buClr>
                <a:srgbClr val="E65014"/>
              </a:buClr>
              <a:buFont typeface="Arial" panose="020B0604020202020204" pitchFamily="34" charset="0"/>
              <a:buChar char="•"/>
            </a:pPr>
            <a:r>
              <a:rPr lang="es-ES" sz="1600" dirty="0">
                <a:latin typeface="TeXGyreHeros-Regular"/>
              </a:rPr>
              <a:t>Completamente balanceado. </a:t>
            </a:r>
          </a:p>
          <a:p>
            <a:pPr marL="285750" indent="-285750">
              <a:lnSpc>
                <a:spcPct val="150000"/>
              </a:lnSpc>
              <a:buClr>
                <a:srgbClr val="E65014"/>
              </a:buClr>
              <a:buFont typeface="Arial" panose="020B0604020202020204" pitchFamily="34" charset="0"/>
              <a:buChar char="•"/>
            </a:pPr>
            <a:r>
              <a:rPr lang="es-ES" sz="1600" b="0" i="0" u="none" strike="noStrike" baseline="0" dirty="0">
                <a:latin typeface="TeXGyreHeros-Regular"/>
              </a:rPr>
              <a:t>Solo críticas altamente polarizadas, rating </a:t>
            </a:r>
            <a:r>
              <a:rPr lang="es-CL" sz="1600" b="0" i="0" u="none" strike="noStrike" baseline="0" dirty="0">
                <a:latin typeface="TeXGyreHeros-Regular"/>
              </a:rPr>
              <a:t>≤ 4 </a:t>
            </a:r>
            <a:r>
              <a:rPr lang="es-CL" sz="1600" b="0" i="0" u="none" strike="noStrike" baseline="0" dirty="0" err="1">
                <a:latin typeface="TeXGyreHeros-Regular"/>
              </a:rPr>
              <a:t>ó</a:t>
            </a:r>
            <a:r>
              <a:rPr lang="es-CL" sz="1600" b="0" i="0" u="none" strike="noStrike" baseline="0" dirty="0">
                <a:latin typeface="TeXGyreHeros-Regular"/>
              </a:rPr>
              <a:t> ≥ 7</a:t>
            </a:r>
            <a:endParaRPr lang="es-ES" sz="1600" b="0" i="0" u="none" strike="noStrike" baseline="0" dirty="0">
              <a:latin typeface="TeXGyreHeros-Regular"/>
            </a:endParaRPr>
          </a:p>
          <a:p>
            <a:endParaRPr lang="es-ES" dirty="0"/>
          </a:p>
        </p:txBody>
      </p:sp>
      <p:sp>
        <p:nvSpPr>
          <p:cNvPr id="17" name="Marcador de texto 1">
            <a:extLst>
              <a:ext uri="{FF2B5EF4-FFF2-40B4-BE49-F238E27FC236}">
                <a16:creationId xmlns:a16="http://schemas.microsoft.com/office/drawing/2014/main" id="{11B3B320-E29E-DC5C-5CE7-C89D31244565}"/>
              </a:ext>
            </a:extLst>
          </p:cNvPr>
          <p:cNvSpPr>
            <a:spLocks noGrp="1"/>
          </p:cNvSpPr>
          <p:nvPr>
            <p:ph type="body" sz="quarter" idx="22"/>
          </p:nvPr>
        </p:nvSpPr>
        <p:spPr>
          <a:xfrm>
            <a:off x="6322671" y="1254246"/>
            <a:ext cx="5692866" cy="4986132"/>
          </a:xfrm>
        </p:spPr>
        <p:txBody>
          <a:bodyPr/>
          <a:lstStyle/>
          <a:p>
            <a:pPr algn="l">
              <a:buClr>
                <a:schemeClr val="bg2"/>
              </a:buClr>
            </a:pPr>
            <a:r>
              <a:rPr lang="es-ES" sz="1400" i="0" u="none" strike="noStrike" baseline="0" dirty="0">
                <a:solidFill>
                  <a:srgbClr val="000000"/>
                </a:solidFill>
                <a:latin typeface="TeXGyreHeros-Regular"/>
              </a:rPr>
              <a:t>El modelo de BERT tiene dos restricciones:</a:t>
            </a:r>
          </a:p>
          <a:p>
            <a:pPr lvl="1">
              <a:buClr>
                <a:schemeClr val="bg2"/>
              </a:buClr>
            </a:pPr>
            <a:r>
              <a:rPr lang="es-ES" sz="1400" i="0" u="none" strike="noStrike" baseline="0" dirty="0">
                <a:solidFill>
                  <a:srgbClr val="000000"/>
                </a:solidFill>
                <a:latin typeface="TeXGyreHeros-Regular"/>
              </a:rPr>
              <a:t>Todas las sentencias de entrada deben tener la misma longitud.</a:t>
            </a:r>
          </a:p>
          <a:p>
            <a:pPr lvl="1">
              <a:buClr>
                <a:schemeClr val="bg2"/>
              </a:buClr>
            </a:pPr>
            <a:r>
              <a:rPr lang="es-ES" sz="1400" i="0" u="none" strike="noStrike" baseline="0" dirty="0">
                <a:solidFill>
                  <a:srgbClr val="000000"/>
                </a:solidFill>
                <a:latin typeface="TeXGyreHeros-Regular"/>
              </a:rPr>
              <a:t>La longitud máxima de la sentencia de entrada es de 512 tokens.</a:t>
            </a:r>
          </a:p>
          <a:p>
            <a:pPr>
              <a:buClr>
                <a:schemeClr val="bg2"/>
              </a:buClr>
            </a:pPr>
            <a:r>
              <a:rPr lang="es-ES" sz="1400" dirty="0">
                <a:solidFill>
                  <a:srgbClr val="000000"/>
                </a:solidFill>
                <a:latin typeface="TeXGyreHeros-Regular"/>
              </a:rPr>
              <a:t>P</a:t>
            </a:r>
            <a:r>
              <a:rPr lang="es-ES" sz="1400" i="0" u="none" strike="noStrike" baseline="0" dirty="0">
                <a:solidFill>
                  <a:srgbClr val="000000"/>
                </a:solidFill>
                <a:latin typeface="TeXGyreHeros-Regular"/>
              </a:rPr>
              <a:t>or ese motivo las sentencias son truncadas o rellenadas con un token especial denominado [PAD].</a:t>
            </a:r>
          </a:p>
          <a:p>
            <a:pPr algn="l">
              <a:buClr>
                <a:schemeClr val="bg2"/>
              </a:buClr>
            </a:pPr>
            <a:r>
              <a:rPr lang="es-ES" sz="1400" i="0" u="none" strike="noStrike" baseline="0" dirty="0">
                <a:solidFill>
                  <a:srgbClr val="000000"/>
                </a:solidFill>
                <a:latin typeface="TeXGyreHeros-Regular"/>
              </a:rPr>
              <a:t>Al tener sentencias de entrada de longitud variable se optó en este caso por truncar los datos de entrada a una longitud máxima de 512 tokens..</a:t>
            </a:r>
          </a:p>
          <a:p>
            <a:pPr algn="l">
              <a:buClr>
                <a:schemeClr val="bg2"/>
              </a:buClr>
            </a:pPr>
            <a:r>
              <a:rPr lang="es-ES" sz="1400" i="0" u="none" strike="noStrike" baseline="0" dirty="0">
                <a:solidFill>
                  <a:srgbClr val="000000"/>
                </a:solidFill>
                <a:latin typeface="TeXGyreHeros-Regular"/>
              </a:rPr>
              <a:t>Añadir sentencias de entrada que tengan agregados los tokens especiales al comienzo y al final de cada sentencia.</a:t>
            </a:r>
          </a:p>
          <a:p>
            <a:pPr lvl="1">
              <a:buClr>
                <a:schemeClr val="bg2"/>
              </a:buClr>
            </a:pPr>
            <a:r>
              <a:rPr lang="es-ES" sz="1400" i="0" u="none" strike="noStrike" baseline="0" dirty="0">
                <a:solidFill>
                  <a:srgbClr val="000000"/>
                </a:solidFill>
                <a:latin typeface="TeXGyreHeros-Regular"/>
              </a:rPr>
              <a:t>El token [SEP] es un token especial que se utiliza para demarcar el fin de una sentencia o la separación entre dos sentencias. En este caso se utiliza como delimitador final de la única sentencia de entrada.</a:t>
            </a:r>
          </a:p>
          <a:p>
            <a:pPr lvl="1">
              <a:buClr>
                <a:schemeClr val="bg2"/>
              </a:buClr>
            </a:pPr>
            <a:r>
              <a:rPr lang="es-ES" sz="1400" i="0" u="none" strike="noStrike" baseline="0" dirty="0">
                <a:solidFill>
                  <a:srgbClr val="000000"/>
                </a:solidFill>
                <a:latin typeface="TeXGyreHeros-Regular"/>
              </a:rPr>
              <a:t>El token [CLS] se debe anteponer a cada sentencia de entrada. Este token es usado en las tareas de clasificación, pero indistintamente del problema a resolver el modelo BERT siempre espera recibirlo como el comienzo de la entrada.</a:t>
            </a:r>
          </a:p>
          <a:p>
            <a:pPr algn="l">
              <a:buClr>
                <a:schemeClr val="bg2"/>
              </a:buClr>
            </a:pPr>
            <a:r>
              <a:rPr lang="es-ES" sz="1400" i="0" u="none" strike="noStrike" baseline="0" dirty="0">
                <a:solidFill>
                  <a:srgbClr val="000000"/>
                </a:solidFill>
                <a:latin typeface="TeXGyreHeros-Regular"/>
              </a:rPr>
              <a:t>La importancia de este token radica en que actúa como una representación agregada para las tareas de clasificación. La última capa oculta de este token se usa como una representación de la sentencia para la clasificación de secuencias.</a:t>
            </a:r>
          </a:p>
          <a:p>
            <a:pPr algn="l"/>
            <a:r>
              <a:rPr lang="es-ES" sz="1400" dirty="0">
                <a:solidFill>
                  <a:srgbClr val="000000"/>
                </a:solidFill>
                <a:latin typeface="TeXGyreHeros-Regular"/>
              </a:rPr>
              <a:t>Se agregan</a:t>
            </a:r>
            <a:r>
              <a:rPr lang="es-ES" sz="1400" i="0" u="none" strike="noStrike" baseline="0" dirty="0">
                <a:solidFill>
                  <a:srgbClr val="000000"/>
                </a:solidFill>
                <a:latin typeface="TeXGyreHeros-Regular"/>
              </a:rPr>
              <a:t> dos </a:t>
            </a:r>
            <a:r>
              <a:rPr lang="es-ES" sz="1400" i="0" u="none" strike="noStrike" baseline="0" dirty="0" err="1">
                <a:solidFill>
                  <a:srgbClr val="000000"/>
                </a:solidFill>
                <a:latin typeface="TeXGyreHeros-Regular"/>
              </a:rPr>
              <a:t>embeddings</a:t>
            </a:r>
            <a:r>
              <a:rPr lang="es-ES" sz="1400" i="0" u="none" strike="noStrike" baseline="0" dirty="0">
                <a:solidFill>
                  <a:srgbClr val="000000"/>
                </a:solidFill>
                <a:latin typeface="TeXGyreHeros-Regular"/>
              </a:rPr>
              <a:t> de información para el modelo </a:t>
            </a:r>
            <a:r>
              <a:rPr lang="es-ES" sz="1400" i="0" u="none" strike="noStrike" baseline="0" dirty="0" err="1">
                <a:solidFill>
                  <a:srgbClr val="000000"/>
                </a:solidFill>
                <a:latin typeface="TeXGyreHeros-Regular"/>
              </a:rPr>
              <a:t>Mask</a:t>
            </a:r>
            <a:r>
              <a:rPr lang="es-ES" sz="1400" i="0" u="none" strike="noStrike" baseline="0" dirty="0">
                <a:solidFill>
                  <a:srgbClr val="000000"/>
                </a:solidFill>
                <a:latin typeface="TeXGyreHeros-Regular"/>
              </a:rPr>
              <a:t> </a:t>
            </a:r>
            <a:r>
              <a:rPr lang="es-ES" sz="1400" i="0" u="none" strike="noStrike" baseline="0" dirty="0" err="1">
                <a:solidFill>
                  <a:srgbClr val="000000"/>
                </a:solidFill>
                <a:latin typeface="TeXGyreHeros-Regular"/>
              </a:rPr>
              <a:t>IDs</a:t>
            </a:r>
            <a:r>
              <a:rPr lang="es-ES" sz="1400" i="0" u="none" strike="noStrike" baseline="0" dirty="0">
                <a:solidFill>
                  <a:srgbClr val="000000"/>
                </a:solidFill>
                <a:latin typeface="TeXGyreHeros-Regular"/>
              </a:rPr>
              <a:t> y </a:t>
            </a:r>
            <a:r>
              <a:rPr lang="es-ES" sz="1400" i="0" u="none" strike="noStrike" baseline="0" dirty="0" err="1">
                <a:solidFill>
                  <a:srgbClr val="000000"/>
                </a:solidFill>
                <a:latin typeface="TeXGyreHeros-Regular"/>
              </a:rPr>
              <a:t>Segment</a:t>
            </a:r>
            <a:r>
              <a:rPr lang="es-ES" sz="1400" i="0" u="none" strike="noStrike" baseline="0" dirty="0">
                <a:solidFill>
                  <a:srgbClr val="000000"/>
                </a:solidFill>
                <a:latin typeface="TeXGyreHeros-Regular"/>
              </a:rPr>
              <a:t> </a:t>
            </a:r>
            <a:r>
              <a:rPr lang="es-ES" sz="1400" i="0" u="none" strike="noStrike" baseline="0" dirty="0" err="1">
                <a:solidFill>
                  <a:srgbClr val="000000"/>
                </a:solidFill>
                <a:latin typeface="TeXGyreHeros-Regular"/>
              </a:rPr>
              <a:t>Ids</a:t>
            </a:r>
            <a:r>
              <a:rPr lang="es-ES" sz="1400" i="0" u="none" strike="noStrike" baseline="0" dirty="0">
                <a:solidFill>
                  <a:srgbClr val="000000"/>
                </a:solidFill>
                <a:latin typeface="TeXGyreHeros-Regular"/>
              </a:rPr>
              <a:t>.</a:t>
            </a:r>
            <a:endParaRPr lang="es-ES" dirty="0"/>
          </a:p>
        </p:txBody>
      </p:sp>
      <p:sp>
        <p:nvSpPr>
          <p:cNvPr id="23" name="Marcador de texto 4">
            <a:extLst>
              <a:ext uri="{FF2B5EF4-FFF2-40B4-BE49-F238E27FC236}">
                <a16:creationId xmlns:a16="http://schemas.microsoft.com/office/drawing/2014/main" id="{03CF905D-75B1-0B8C-0000-8BF3BC6B9898}"/>
              </a:ext>
            </a:extLst>
          </p:cNvPr>
          <p:cNvSpPr txBox="1">
            <a:spLocks/>
          </p:cNvSpPr>
          <p:nvPr/>
        </p:nvSpPr>
        <p:spPr>
          <a:xfrm>
            <a:off x="257463" y="894089"/>
            <a:ext cx="9891841"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a:t>Análisis de sentimiento</a:t>
            </a:r>
          </a:p>
          <a:p>
            <a:r>
              <a:rPr lang="es-CL" dirty="0"/>
              <a:t>conjunto de datos</a:t>
            </a:r>
          </a:p>
        </p:txBody>
      </p:sp>
      <p:sp>
        <p:nvSpPr>
          <p:cNvPr id="24" name="CuadroTexto 23">
            <a:extLst>
              <a:ext uri="{FF2B5EF4-FFF2-40B4-BE49-F238E27FC236}">
                <a16:creationId xmlns:a16="http://schemas.microsoft.com/office/drawing/2014/main" id="{952821ED-8B39-E2C9-7F19-7AEFD64DE308}"/>
              </a:ext>
            </a:extLst>
          </p:cNvPr>
          <p:cNvSpPr txBox="1"/>
          <p:nvPr/>
        </p:nvSpPr>
        <p:spPr>
          <a:xfrm>
            <a:off x="257463" y="2043119"/>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sp>
        <p:nvSpPr>
          <p:cNvPr id="25" name="Marcador de texto 2">
            <a:extLst>
              <a:ext uri="{FF2B5EF4-FFF2-40B4-BE49-F238E27FC236}">
                <a16:creationId xmlns:a16="http://schemas.microsoft.com/office/drawing/2014/main" id="{95D40B4F-C60F-C3F7-BC15-F93303CB000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26" name="Marcador de texto 2">
            <a:extLst>
              <a:ext uri="{FF2B5EF4-FFF2-40B4-BE49-F238E27FC236}">
                <a16:creationId xmlns:a16="http://schemas.microsoft.com/office/drawing/2014/main" id="{35B2A8AC-D971-285A-1902-55F16C0B97B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Tree>
    <p:extLst>
      <p:ext uri="{BB962C8B-B14F-4D97-AF65-F5344CB8AC3E}">
        <p14:creationId xmlns:p14="http://schemas.microsoft.com/office/powerpoint/2010/main" val="13136090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490831" cy="523642"/>
          </a:xfrm>
        </p:spPr>
        <p:txBody>
          <a:bodyPr/>
          <a:lstStyle/>
          <a:p>
            <a:r>
              <a:rPr lang="es-CL" dirty="0"/>
              <a:t>Análisis de sentimiento, estado del arte</a:t>
            </a:r>
          </a:p>
        </p:txBody>
      </p:sp>
      <p:sp>
        <p:nvSpPr>
          <p:cNvPr id="6" name="Marcador de texto 2">
            <a:extLst>
              <a:ext uri="{FF2B5EF4-FFF2-40B4-BE49-F238E27FC236}">
                <a16:creationId xmlns:a16="http://schemas.microsoft.com/office/drawing/2014/main" id="{FC07D975-A194-2BBE-7483-D980B1A3724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7" name="Marcador de texto 2">
            <a:extLst>
              <a:ext uri="{FF2B5EF4-FFF2-40B4-BE49-F238E27FC236}">
                <a16:creationId xmlns:a16="http://schemas.microsoft.com/office/drawing/2014/main" id="{85D90261-AF7D-4510-014F-F4473EF3F74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8" name="CuadroTexto 7">
            <a:extLst>
              <a:ext uri="{FF2B5EF4-FFF2-40B4-BE49-F238E27FC236}">
                <a16:creationId xmlns:a16="http://schemas.microsoft.com/office/drawing/2014/main" id="{14E80584-39AA-EEBB-B2A2-E976E1927FA1}"/>
              </a:ext>
            </a:extLst>
          </p:cNvPr>
          <p:cNvSpPr txBox="1"/>
          <p:nvPr/>
        </p:nvSpPr>
        <p:spPr>
          <a:xfrm>
            <a:off x="257463" y="1397782"/>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graphicFrame>
        <p:nvGraphicFramePr>
          <p:cNvPr id="4" name="Tabla 8">
            <a:extLst>
              <a:ext uri="{FF2B5EF4-FFF2-40B4-BE49-F238E27FC236}">
                <a16:creationId xmlns:a16="http://schemas.microsoft.com/office/drawing/2014/main" id="{34A6FB15-ED32-41FA-2F7E-BC24F87B418E}"/>
              </a:ext>
            </a:extLst>
          </p:cNvPr>
          <p:cNvGraphicFramePr>
            <a:graphicFrameLocks noGrp="1"/>
          </p:cNvGraphicFramePr>
          <p:nvPr>
            <p:extLst>
              <p:ext uri="{D42A27DB-BD31-4B8C-83A1-F6EECF244321}">
                <p14:modId xmlns:p14="http://schemas.microsoft.com/office/powerpoint/2010/main" val="977960910"/>
              </p:ext>
            </p:extLst>
          </p:nvPr>
        </p:nvGraphicFramePr>
        <p:xfrm>
          <a:off x="421653" y="2570260"/>
          <a:ext cx="4115032" cy="296604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337404">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2020</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Sentiment Analysis Based on Deep Learning: A Comparative Study”</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CL" sz="900" b="0" dirty="0" err="1">
                          <a:solidFill>
                            <a:schemeClr val="tx1"/>
                          </a:solidFill>
                          <a:latin typeface="TeXGyreHeros-Regular"/>
                        </a:rPr>
                        <a:t>Cach</a:t>
                      </a:r>
                      <a:r>
                        <a:rPr lang="es-CL" sz="900" b="0" dirty="0">
                          <a:solidFill>
                            <a:schemeClr val="tx1"/>
                          </a:solidFill>
                          <a:latin typeface="TeXGyreHeros-Regular"/>
                        </a:rPr>
                        <a:t> </a:t>
                      </a:r>
                      <a:r>
                        <a:rPr lang="es-CL" sz="900" b="0" dirty="0" err="1">
                          <a:solidFill>
                            <a:schemeClr val="tx1"/>
                          </a:solidFill>
                          <a:latin typeface="TeXGyreHeros-Regular"/>
                        </a:rPr>
                        <a:t>Dang</a:t>
                      </a:r>
                      <a:r>
                        <a:rPr lang="es-CL" sz="900" b="0" dirty="0">
                          <a:solidFill>
                            <a:schemeClr val="tx1"/>
                          </a:solidFill>
                          <a:latin typeface="TeXGyreHeros-Regular"/>
                        </a:rPr>
                        <a:t>, </a:t>
                      </a:r>
                      <a:r>
                        <a:rPr lang="es-CL" sz="900" b="0" i="0" kern="1200" dirty="0" err="1">
                          <a:solidFill>
                            <a:schemeClr val="tx1"/>
                          </a:solidFill>
                          <a:effectLst/>
                          <a:latin typeface="TeXGyreHeros-Regular"/>
                          <a:ea typeface="+mn-ea"/>
                          <a:cs typeface="+mn-cs"/>
                        </a:rPr>
                        <a:t>University</a:t>
                      </a:r>
                      <a:r>
                        <a:rPr lang="es-CL" sz="900" b="0" i="0" kern="1200" dirty="0">
                          <a:solidFill>
                            <a:schemeClr val="tx1"/>
                          </a:solidFill>
                          <a:effectLst/>
                          <a:latin typeface="TeXGyreHeros-Regular"/>
                          <a:ea typeface="+mn-ea"/>
                          <a:cs typeface="+mn-cs"/>
                        </a:rPr>
                        <a:t> </a:t>
                      </a:r>
                      <a:r>
                        <a:rPr lang="es-CL" sz="900" b="0" i="0" kern="1200" dirty="0" err="1">
                          <a:solidFill>
                            <a:schemeClr val="tx1"/>
                          </a:solidFill>
                          <a:effectLst/>
                          <a:latin typeface="TeXGyreHeros-Regular"/>
                          <a:ea typeface="+mn-ea"/>
                          <a:cs typeface="+mn-cs"/>
                        </a:rPr>
                        <a:t>of</a:t>
                      </a:r>
                      <a:r>
                        <a:rPr lang="es-CL" sz="900" b="0" i="0" kern="1200" dirty="0">
                          <a:solidFill>
                            <a:schemeClr val="tx1"/>
                          </a:solidFill>
                          <a:effectLst/>
                          <a:latin typeface="TeXGyreHeros-Regular"/>
                          <a:ea typeface="+mn-ea"/>
                          <a:cs typeface="+mn-cs"/>
                        </a:rPr>
                        <a:t> </a:t>
                      </a:r>
                      <a:r>
                        <a:rPr lang="es-CL" sz="900" b="0" i="0" kern="1200" dirty="0" err="1">
                          <a:solidFill>
                            <a:schemeClr val="tx1"/>
                          </a:solidFill>
                          <a:effectLst/>
                          <a:latin typeface="TeXGyreHeros-Regular"/>
                          <a:ea typeface="+mn-ea"/>
                          <a:cs typeface="+mn-cs"/>
                        </a:rPr>
                        <a:t>Transport</a:t>
                      </a:r>
                      <a:endParaRPr lang="es-CL" sz="900" b="0" i="0" kern="1200" dirty="0">
                        <a:solidFill>
                          <a:schemeClr val="tx1"/>
                        </a:solidFill>
                        <a:effectLst/>
                        <a:latin typeface="TeXGyreHeros-Regular"/>
                        <a:ea typeface="+mn-ea"/>
                        <a:cs typeface="+mn-cs"/>
                      </a:endParaRPr>
                    </a:p>
                    <a:p>
                      <a:pPr marL="171450" indent="-171450">
                        <a:buFont typeface="Arial" panose="020B0604020202020204" pitchFamily="34" charset="0"/>
                        <a:buChar char="•"/>
                      </a:pPr>
                      <a:r>
                        <a:rPr lang="es-ES" sz="900" b="0" dirty="0">
                          <a:solidFill>
                            <a:schemeClr val="tx1"/>
                          </a:solidFill>
                          <a:latin typeface="TeXGyreHeros-Regular"/>
                        </a:rPr>
                        <a:t>María N. Moreno García, Universidad de Salamanca</a:t>
                      </a:r>
                    </a:p>
                    <a:p>
                      <a:pPr marL="171450" indent="-171450">
                        <a:buFont typeface="Arial" panose="020B0604020202020204" pitchFamily="34" charset="0"/>
                        <a:buChar char="•"/>
                      </a:pPr>
                      <a:r>
                        <a:rPr lang="es-ES" sz="900" b="0" dirty="0">
                          <a:solidFill>
                            <a:schemeClr val="tx1"/>
                          </a:solidFill>
                          <a:latin typeface="TeXGyreHeros-Regular"/>
                        </a:rPr>
                        <a:t>Fernando De La Prieta, Universidad de Salamanca</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Los autores analizaron y realizaron una comparación entre distintos estudios que usan el aprendizaje profundo como las </a:t>
                      </a:r>
                    </a:p>
                    <a:p>
                      <a:pPr marL="171450" indent="-171450">
                        <a:buFont typeface="Arial" panose="020B0604020202020204" pitchFamily="34" charset="0"/>
                        <a:buChar char="•"/>
                      </a:pPr>
                      <a:r>
                        <a:rPr lang="es-ES" sz="900" b="0" i="1" u="none" strike="noStrike" kern="1200" baseline="0" dirty="0">
                          <a:solidFill>
                            <a:schemeClr val="tx1"/>
                          </a:solidFill>
                          <a:latin typeface="TeXGyreHeros-Regular"/>
                          <a:ea typeface="+mn-ea"/>
                          <a:cs typeface="+mn-cs"/>
                        </a:rPr>
                        <a:t>Deep Neural Networks</a:t>
                      </a:r>
                    </a:p>
                    <a:p>
                      <a:pPr marL="171450" indent="-171450">
                        <a:buFont typeface="Arial" panose="020B0604020202020204" pitchFamily="34" charset="0"/>
                        <a:buChar char="•"/>
                      </a:pPr>
                      <a:r>
                        <a:rPr lang="es-ES" sz="900" b="0" i="1" u="none" strike="noStrike" kern="1200" baseline="0" dirty="0" err="1">
                          <a:solidFill>
                            <a:schemeClr val="tx1"/>
                          </a:solidFill>
                          <a:latin typeface="TeXGyreHeros-Regular"/>
                          <a:ea typeface="+mn-ea"/>
                          <a:cs typeface="+mn-cs"/>
                        </a:rPr>
                        <a:t>Recurrent</a:t>
                      </a:r>
                      <a:r>
                        <a:rPr lang="es-ES" sz="900" b="0" i="1" u="none" strike="noStrike" kern="1200" baseline="0" dirty="0">
                          <a:solidFill>
                            <a:schemeClr val="tx1"/>
                          </a:solidFill>
                          <a:latin typeface="TeXGyreHeros-Regular"/>
                          <a:ea typeface="+mn-ea"/>
                          <a:cs typeface="+mn-cs"/>
                        </a:rPr>
                        <a:t> Neural Networks</a:t>
                      </a:r>
                    </a:p>
                    <a:p>
                      <a:pPr marL="171450" indent="-171450">
                        <a:buFont typeface="Arial" panose="020B0604020202020204" pitchFamily="34" charset="0"/>
                        <a:buChar char="•"/>
                      </a:pPr>
                      <a:r>
                        <a:rPr lang="es-ES" sz="900" b="0" i="1" u="none" strike="noStrike" kern="1200" baseline="0" dirty="0">
                          <a:solidFill>
                            <a:schemeClr val="tx1"/>
                          </a:solidFill>
                          <a:latin typeface="TeXGyreHeros-Regular"/>
                          <a:ea typeface="+mn-ea"/>
                          <a:cs typeface="+mn-cs"/>
                        </a:rPr>
                        <a:t>Long short-</a:t>
                      </a:r>
                      <a:r>
                        <a:rPr lang="es-ES" sz="900" b="0" i="1" u="none" strike="noStrike" kern="1200" baseline="0" dirty="0" err="1">
                          <a:solidFill>
                            <a:schemeClr val="tx1"/>
                          </a:solidFill>
                          <a:latin typeface="TeXGyreHeros-Regular"/>
                          <a:ea typeface="+mn-ea"/>
                          <a:cs typeface="+mn-cs"/>
                        </a:rPr>
                        <a:t>term</a:t>
                      </a:r>
                      <a:r>
                        <a:rPr lang="es-ES" sz="900" b="0" i="1" u="none" strike="noStrike" kern="1200" baseline="0" dirty="0">
                          <a:solidFill>
                            <a:schemeClr val="tx1"/>
                          </a:solidFill>
                          <a:latin typeface="TeXGyreHeros-Regular"/>
                          <a:ea typeface="+mn-ea"/>
                          <a:cs typeface="+mn-cs"/>
                        </a:rPr>
                        <a:t> </a:t>
                      </a:r>
                      <a:r>
                        <a:rPr lang="es-ES" sz="900" b="0" i="1" u="none" strike="noStrike" kern="1200" baseline="0" dirty="0" err="1">
                          <a:solidFill>
                            <a:schemeClr val="tx1"/>
                          </a:solidFill>
                          <a:latin typeface="TeXGyreHeros-Regular"/>
                          <a:ea typeface="+mn-ea"/>
                          <a:cs typeface="+mn-cs"/>
                        </a:rPr>
                        <a:t>memory</a:t>
                      </a:r>
                      <a:endParaRPr lang="es-ES" sz="900" b="0" i="1" u="none" strike="noStrike" kern="1200" baseline="0" dirty="0">
                        <a:solidFill>
                          <a:schemeClr val="tx1"/>
                        </a:solidFill>
                        <a:latin typeface="TeXGyreHeros-Regular"/>
                        <a:ea typeface="+mn-ea"/>
                        <a:cs typeface="+mn-cs"/>
                      </a:endParaRPr>
                    </a:p>
                    <a:p>
                      <a:pPr marL="171450" indent="-171450">
                        <a:buFont typeface="Arial" panose="020B0604020202020204" pitchFamily="34" charset="0"/>
                        <a:buChar char="•"/>
                      </a:pPr>
                      <a:r>
                        <a:rPr lang="es-ES" sz="900" b="0" i="1" u="none" strike="noStrike" kern="1200" baseline="0" dirty="0" err="1">
                          <a:solidFill>
                            <a:schemeClr val="tx1"/>
                          </a:solidFill>
                          <a:latin typeface="TeXGyreHeros-Regular"/>
                          <a:ea typeface="+mn-ea"/>
                          <a:cs typeface="+mn-cs"/>
                        </a:rPr>
                        <a:t>Convolutional</a:t>
                      </a:r>
                      <a:r>
                        <a:rPr lang="es-ES" sz="900" b="0" i="1" u="none" strike="noStrike" kern="1200" baseline="0" dirty="0">
                          <a:solidFill>
                            <a:schemeClr val="tx1"/>
                          </a:solidFill>
                          <a:latin typeface="TeXGyreHeros-Regular"/>
                          <a:ea typeface="+mn-ea"/>
                          <a:cs typeface="+mn-cs"/>
                        </a:rPr>
                        <a:t> Neural Networks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CL" sz="900" b="0" i="0" u="none" strike="noStrike" kern="1200" baseline="0" dirty="0">
                          <a:solidFill>
                            <a:schemeClr val="tx1"/>
                          </a:solidFill>
                          <a:latin typeface="TeXGyreHeros-Regular"/>
                          <a:ea typeface="+mn-ea"/>
                          <a:cs typeface="+mn-cs"/>
                        </a:rPr>
                        <a:t>En este estudio no </a:t>
                      </a:r>
                      <a:r>
                        <a:rPr lang="es-ES" sz="900" b="0" i="0" u="none" strike="noStrike" kern="1200" baseline="0" dirty="0">
                          <a:solidFill>
                            <a:schemeClr val="tx1"/>
                          </a:solidFill>
                          <a:latin typeface="TeXGyreHeros-Regular"/>
                          <a:ea typeface="+mn-ea"/>
                          <a:cs typeface="+mn-cs"/>
                        </a:rPr>
                        <a:t>se incluyeron las recién aparecidas (para ese momento) redes basadas en Transformers.</a:t>
                      </a:r>
                    </a:p>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Los autores usaron distintos </a:t>
                      </a:r>
                      <a:r>
                        <a:rPr lang="es-ES" sz="900" b="0" i="0" u="none" strike="noStrike" kern="1200" baseline="0" dirty="0" err="1">
                          <a:solidFill>
                            <a:schemeClr val="tx1"/>
                          </a:solidFill>
                          <a:latin typeface="TeXGyreHeros-Regular"/>
                          <a:ea typeface="+mn-ea"/>
                          <a:cs typeface="+mn-cs"/>
                        </a:rPr>
                        <a:t>datasets</a:t>
                      </a:r>
                      <a:r>
                        <a:rPr lang="es-ES" sz="900" b="0" i="0" u="none" strike="noStrike" kern="1200" baseline="0" dirty="0">
                          <a:solidFill>
                            <a:schemeClr val="tx1"/>
                          </a:solidFill>
                          <a:latin typeface="TeXGyreHeros-Regular"/>
                          <a:ea typeface="+mn-ea"/>
                          <a:cs typeface="+mn-cs"/>
                        </a:rPr>
                        <a:t> para la evaluación entre ellos el mismo utilizado en este trabajo</a:t>
                      </a:r>
                    </a:p>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En sus conclusiones, los autores deducen una fiabilidad ligeramente superior en la mayoría de conjunto de datos con las redes neuronales recurrentes, sin embargo, igual mencionan un tiempo de cálculo mucho </a:t>
                      </a:r>
                      <a:r>
                        <a:rPr lang="es-CL" sz="900" b="0" i="0" u="none" strike="noStrike" kern="1200" baseline="0" dirty="0">
                          <a:solidFill>
                            <a:schemeClr val="tx1"/>
                          </a:solidFill>
                          <a:latin typeface="TeXGyreHeros-Regular"/>
                          <a:ea typeface="+mn-ea"/>
                          <a:cs typeface="+mn-cs"/>
                        </a:rPr>
                        <a:t>más largo</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10" name="Imagen 9">
            <a:extLst>
              <a:ext uri="{FF2B5EF4-FFF2-40B4-BE49-F238E27FC236}">
                <a16:creationId xmlns:a16="http://schemas.microsoft.com/office/drawing/2014/main" id="{D5369CD1-157B-FCCC-B7CE-DFF06BC0C800}"/>
              </a:ext>
            </a:extLst>
          </p:cNvPr>
          <p:cNvPicPr>
            <a:picLocks noChangeAspect="1"/>
          </p:cNvPicPr>
          <p:nvPr/>
        </p:nvPicPr>
        <p:blipFill>
          <a:blip r:embed="rId3"/>
          <a:stretch>
            <a:fillRect/>
          </a:stretch>
        </p:blipFill>
        <p:spPr>
          <a:xfrm>
            <a:off x="5775909" y="2024828"/>
            <a:ext cx="5770897" cy="1720516"/>
          </a:xfrm>
          <a:prstGeom prst="rect">
            <a:avLst/>
          </a:prstGeom>
          <a:ln>
            <a:noFill/>
          </a:ln>
          <a:effectLst>
            <a:outerShdw blurRad="292100" dist="139700" dir="2700000" algn="tl" rotWithShape="0">
              <a:srgbClr val="333333">
                <a:alpha val="65000"/>
              </a:srgbClr>
            </a:outerShdw>
          </a:effectLst>
        </p:spPr>
      </p:pic>
      <p:pic>
        <p:nvPicPr>
          <p:cNvPr id="12" name="Imagen 11">
            <a:extLst>
              <a:ext uri="{FF2B5EF4-FFF2-40B4-BE49-F238E27FC236}">
                <a16:creationId xmlns:a16="http://schemas.microsoft.com/office/drawing/2014/main" id="{49514BBF-6835-3DC9-F135-D6DE8718FCAD}"/>
              </a:ext>
            </a:extLst>
          </p:cNvPr>
          <p:cNvPicPr>
            <a:picLocks noChangeAspect="1"/>
          </p:cNvPicPr>
          <p:nvPr/>
        </p:nvPicPr>
        <p:blipFill>
          <a:blip r:embed="rId4"/>
          <a:stretch>
            <a:fillRect/>
          </a:stretch>
        </p:blipFill>
        <p:spPr>
          <a:xfrm>
            <a:off x="5807482" y="4423730"/>
            <a:ext cx="5739324" cy="15834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61496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490831" cy="523642"/>
          </a:xfrm>
        </p:spPr>
        <p:txBody>
          <a:bodyPr/>
          <a:lstStyle/>
          <a:p>
            <a:r>
              <a:rPr lang="es-CL" dirty="0"/>
              <a:t>Análisis de sentimiento, estado del arte</a:t>
            </a:r>
          </a:p>
        </p:txBody>
      </p:sp>
      <p:sp>
        <p:nvSpPr>
          <p:cNvPr id="6" name="Marcador de texto 2">
            <a:extLst>
              <a:ext uri="{FF2B5EF4-FFF2-40B4-BE49-F238E27FC236}">
                <a16:creationId xmlns:a16="http://schemas.microsoft.com/office/drawing/2014/main" id="{FC07D975-A194-2BBE-7483-D980B1A3724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7" name="Marcador de texto 2">
            <a:extLst>
              <a:ext uri="{FF2B5EF4-FFF2-40B4-BE49-F238E27FC236}">
                <a16:creationId xmlns:a16="http://schemas.microsoft.com/office/drawing/2014/main" id="{85D90261-AF7D-4510-014F-F4473EF3F74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8" name="CuadroTexto 7">
            <a:extLst>
              <a:ext uri="{FF2B5EF4-FFF2-40B4-BE49-F238E27FC236}">
                <a16:creationId xmlns:a16="http://schemas.microsoft.com/office/drawing/2014/main" id="{14E80584-39AA-EEBB-B2A2-E976E1927FA1}"/>
              </a:ext>
            </a:extLst>
          </p:cNvPr>
          <p:cNvSpPr txBox="1"/>
          <p:nvPr/>
        </p:nvSpPr>
        <p:spPr>
          <a:xfrm>
            <a:off x="257463" y="1397782"/>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graphicFrame>
        <p:nvGraphicFramePr>
          <p:cNvPr id="4" name="Tabla 8">
            <a:extLst>
              <a:ext uri="{FF2B5EF4-FFF2-40B4-BE49-F238E27FC236}">
                <a16:creationId xmlns:a16="http://schemas.microsoft.com/office/drawing/2014/main" id="{34A6FB15-ED32-41FA-2F7E-BC24F87B418E}"/>
              </a:ext>
            </a:extLst>
          </p:cNvPr>
          <p:cNvGraphicFramePr>
            <a:graphicFrameLocks noGrp="1"/>
          </p:cNvGraphicFramePr>
          <p:nvPr>
            <p:extLst>
              <p:ext uri="{D42A27DB-BD31-4B8C-83A1-F6EECF244321}">
                <p14:modId xmlns:p14="http://schemas.microsoft.com/office/powerpoint/2010/main" val="2810953609"/>
              </p:ext>
            </p:extLst>
          </p:nvPr>
        </p:nvGraphicFramePr>
        <p:xfrm>
          <a:off x="421653" y="2698596"/>
          <a:ext cx="4115032" cy="241740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337404">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NLP Progress https://nlpprogress.com/english/sentiment_analysis.html</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CL" sz="900" b="0" dirty="0">
                          <a:solidFill>
                            <a:schemeClr val="tx1"/>
                          </a:solidFill>
                          <a:latin typeface="TeXGyreHeros-Regular"/>
                        </a:rPr>
                        <a:t>Sebastian </a:t>
                      </a:r>
                      <a:r>
                        <a:rPr lang="es-CL" sz="900" b="0" dirty="0" err="1">
                          <a:solidFill>
                            <a:schemeClr val="tx1"/>
                          </a:solidFill>
                          <a:latin typeface="TeXGyreHeros-Regular"/>
                        </a:rPr>
                        <a:t>Ruder</a:t>
                      </a:r>
                      <a:br>
                        <a:rPr lang="es-CL" sz="900" b="0" dirty="0">
                          <a:solidFill>
                            <a:schemeClr val="tx1"/>
                          </a:solidFill>
                          <a:latin typeface="TeXGyreHeros-Regular"/>
                        </a:rPr>
                      </a:br>
                      <a:r>
                        <a:rPr lang="es-ES" sz="900" b="0" dirty="0" err="1">
                          <a:solidFill>
                            <a:schemeClr val="tx1"/>
                          </a:solidFill>
                          <a:latin typeface="TeXGyreHeros-Regular"/>
                        </a:rPr>
                        <a:t>Ruder</a:t>
                      </a:r>
                      <a:r>
                        <a:rPr lang="es-ES" sz="900" b="0" dirty="0">
                          <a:solidFill>
                            <a:schemeClr val="tx1"/>
                          </a:solidFill>
                          <a:latin typeface="TeXGyreHeros-Regular"/>
                        </a:rPr>
                        <a:t>, S. (2022). NLP-</a:t>
                      </a:r>
                      <a:r>
                        <a:rPr lang="es-ES" sz="900" b="0" dirty="0" err="1">
                          <a:solidFill>
                            <a:schemeClr val="tx1"/>
                          </a:solidFill>
                          <a:latin typeface="TeXGyreHeros-Regular"/>
                        </a:rPr>
                        <a:t>progress</a:t>
                      </a:r>
                      <a:r>
                        <a:rPr lang="es-ES" sz="900" b="0" dirty="0">
                          <a:solidFill>
                            <a:schemeClr val="tx1"/>
                          </a:solidFill>
                          <a:latin typeface="TeXGyreHeros-Regular"/>
                        </a:rPr>
                        <a:t> (</a:t>
                      </a:r>
                      <a:r>
                        <a:rPr lang="es-ES" sz="900" b="0" dirty="0" err="1">
                          <a:solidFill>
                            <a:schemeClr val="tx1"/>
                          </a:solidFill>
                          <a:latin typeface="TeXGyreHeros-Regular"/>
                        </a:rPr>
                        <a:t>Version</a:t>
                      </a:r>
                      <a:r>
                        <a:rPr lang="es-ES" sz="900" b="0" dirty="0">
                          <a:solidFill>
                            <a:schemeClr val="tx1"/>
                          </a:solidFill>
                          <a:latin typeface="TeXGyreHeros-Regular"/>
                        </a:rPr>
                        <a:t> 1.0.0) [</a:t>
                      </a:r>
                      <a:r>
                        <a:rPr lang="es-ES" sz="900" b="0" dirty="0" err="1">
                          <a:solidFill>
                            <a:schemeClr val="tx1"/>
                          </a:solidFill>
                          <a:latin typeface="TeXGyreHeros-Regular"/>
                        </a:rPr>
                        <a:t>Computer</a:t>
                      </a:r>
                      <a:r>
                        <a:rPr lang="es-ES" sz="900" b="0" dirty="0">
                          <a:solidFill>
                            <a:schemeClr val="tx1"/>
                          </a:solidFill>
                          <a:latin typeface="TeXGyreHeros-Regular"/>
                        </a:rPr>
                        <a:t> software]. </a:t>
                      </a:r>
                      <a:r>
                        <a:rPr lang="es-ES" sz="900" b="0" dirty="0">
                          <a:solidFill>
                            <a:schemeClr val="tx1"/>
                          </a:solidFill>
                          <a:latin typeface="TeXGyreHeros-Regular"/>
                          <a:hlinkClick r:id="rId3"/>
                        </a:rPr>
                        <a:t>https://doi.org/10.5281/zenodo.1234</a:t>
                      </a: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Repositorio en línea que hace un seguimiento del progreso</a:t>
                      </a:r>
                    </a:p>
                    <a:p>
                      <a:r>
                        <a:rPr lang="es-ES" sz="900" b="0" i="0" u="none" strike="noStrike" kern="1200" baseline="0" dirty="0">
                          <a:solidFill>
                            <a:schemeClr val="tx1"/>
                          </a:solidFill>
                          <a:latin typeface="TeXGyreHeros-Regular"/>
                          <a:ea typeface="+mn-ea"/>
                          <a:cs typeface="+mn-cs"/>
                        </a:rPr>
                        <a:t>en distintos problemas en el procesamiento del lenguaje natural NLP, incluidos los </a:t>
                      </a:r>
                      <a:r>
                        <a:rPr lang="es-ES" sz="900" b="0" i="0" u="none" strike="noStrike" kern="1200" baseline="0" dirty="0" err="1">
                          <a:solidFill>
                            <a:schemeClr val="tx1"/>
                          </a:solidFill>
                          <a:latin typeface="TeXGyreHeros-Regular"/>
                          <a:ea typeface="+mn-ea"/>
                          <a:cs typeface="+mn-cs"/>
                        </a:rPr>
                        <a:t>datasets</a:t>
                      </a:r>
                      <a:r>
                        <a:rPr lang="es-ES" sz="900" b="0" i="0" u="none" strike="noStrike" kern="1200" baseline="0" dirty="0">
                          <a:solidFill>
                            <a:schemeClr val="tx1"/>
                          </a:solidFill>
                          <a:latin typeface="TeXGyreHeros-Regular"/>
                          <a:ea typeface="+mn-ea"/>
                          <a:cs typeface="+mn-cs"/>
                        </a:rPr>
                        <a:t> y el estado del arte actual para las tareas de NLP más comunes.</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En este estudio dos de los primeros tres modelos están basados en una implementación de BERT </a:t>
                      </a:r>
                    </a:p>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El modelo que presenta el mejor performance, es un método de preentrenamiento autorregresivo generalizado similar a BERT que permite aprender contextos bidireccionales.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811F15C0-5E2F-5DBB-E5AA-363ADCF3C20F}"/>
              </a:ext>
            </a:extLst>
          </p:cNvPr>
          <p:cNvPicPr>
            <a:picLocks noChangeAspect="1"/>
          </p:cNvPicPr>
          <p:nvPr/>
        </p:nvPicPr>
        <p:blipFill>
          <a:blip r:embed="rId4"/>
          <a:stretch>
            <a:fillRect/>
          </a:stretch>
        </p:blipFill>
        <p:spPr>
          <a:xfrm>
            <a:off x="6521365" y="2041757"/>
            <a:ext cx="3992021" cy="3868237"/>
          </a:xfrm>
          <a:prstGeom prst="rect">
            <a:avLst/>
          </a:prstGeom>
          <a:ln>
            <a:noFill/>
          </a:ln>
          <a:effectLst>
            <a:outerShdw blurRad="292100" dist="139700" dir="2700000" algn="tl" rotWithShape="0">
              <a:srgbClr val="333333">
                <a:alpha val="65000"/>
              </a:srgbClr>
            </a:outerShdw>
          </a:effectLst>
        </p:spPr>
      </p:pic>
      <p:sp>
        <p:nvSpPr>
          <p:cNvPr id="9" name="Rectángulo 8">
            <a:extLst>
              <a:ext uri="{FF2B5EF4-FFF2-40B4-BE49-F238E27FC236}">
                <a16:creationId xmlns:a16="http://schemas.microsoft.com/office/drawing/2014/main" id="{33126B75-173D-B1D9-C571-1BFDC3FB7767}"/>
              </a:ext>
            </a:extLst>
          </p:cNvPr>
          <p:cNvSpPr/>
          <p:nvPr/>
        </p:nvSpPr>
        <p:spPr>
          <a:xfrm>
            <a:off x="6537549" y="2760070"/>
            <a:ext cx="3949729" cy="85302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1073742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490831" cy="523642"/>
          </a:xfrm>
        </p:spPr>
        <p:txBody>
          <a:bodyPr/>
          <a:lstStyle/>
          <a:p>
            <a:r>
              <a:rPr lang="es-CL" dirty="0"/>
              <a:t>Análisis de sentimiento, estado del arte</a:t>
            </a:r>
          </a:p>
        </p:txBody>
      </p:sp>
      <p:sp>
        <p:nvSpPr>
          <p:cNvPr id="6" name="Marcador de texto 2">
            <a:extLst>
              <a:ext uri="{FF2B5EF4-FFF2-40B4-BE49-F238E27FC236}">
                <a16:creationId xmlns:a16="http://schemas.microsoft.com/office/drawing/2014/main" id="{FC07D975-A194-2BBE-7483-D980B1A3724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7" name="Marcador de texto 2">
            <a:extLst>
              <a:ext uri="{FF2B5EF4-FFF2-40B4-BE49-F238E27FC236}">
                <a16:creationId xmlns:a16="http://schemas.microsoft.com/office/drawing/2014/main" id="{85D90261-AF7D-4510-014F-F4473EF3F74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8" name="CuadroTexto 7">
            <a:extLst>
              <a:ext uri="{FF2B5EF4-FFF2-40B4-BE49-F238E27FC236}">
                <a16:creationId xmlns:a16="http://schemas.microsoft.com/office/drawing/2014/main" id="{14E80584-39AA-EEBB-B2A2-E976E1927FA1}"/>
              </a:ext>
            </a:extLst>
          </p:cNvPr>
          <p:cNvSpPr txBox="1"/>
          <p:nvPr/>
        </p:nvSpPr>
        <p:spPr>
          <a:xfrm>
            <a:off x="257463" y="1397782"/>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graphicFrame>
        <p:nvGraphicFramePr>
          <p:cNvPr id="4" name="Tabla 8">
            <a:extLst>
              <a:ext uri="{FF2B5EF4-FFF2-40B4-BE49-F238E27FC236}">
                <a16:creationId xmlns:a16="http://schemas.microsoft.com/office/drawing/2014/main" id="{34A6FB15-ED32-41FA-2F7E-BC24F87B418E}"/>
              </a:ext>
            </a:extLst>
          </p:cNvPr>
          <p:cNvGraphicFramePr>
            <a:graphicFrameLocks noGrp="1"/>
          </p:cNvGraphicFramePr>
          <p:nvPr>
            <p:extLst>
              <p:ext uri="{D42A27DB-BD31-4B8C-83A1-F6EECF244321}">
                <p14:modId xmlns:p14="http://schemas.microsoft.com/office/powerpoint/2010/main" val="716220901"/>
              </p:ext>
            </p:extLst>
          </p:nvPr>
        </p:nvGraphicFramePr>
        <p:xfrm>
          <a:off x="508887" y="3131402"/>
          <a:ext cx="4289690" cy="148180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512062">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https://paperswithcode.com/</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193105">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err="1">
                          <a:solidFill>
                            <a:schemeClr val="tx1"/>
                          </a:solidFill>
                          <a:latin typeface="TeXGyreHeros-Regular"/>
                        </a:rPr>
                        <a:t>Papers</a:t>
                      </a:r>
                      <a:r>
                        <a:rPr lang="es-ES" sz="900" b="0" dirty="0">
                          <a:solidFill>
                            <a:schemeClr val="tx1"/>
                          </a:solidFill>
                          <a:latin typeface="TeXGyreHeros-Regular"/>
                        </a:rPr>
                        <a:t> </a:t>
                      </a:r>
                      <a:r>
                        <a:rPr lang="es-ES" sz="900" b="0" dirty="0" err="1">
                          <a:solidFill>
                            <a:schemeClr val="tx1"/>
                          </a:solidFill>
                          <a:latin typeface="TeXGyreHeros-Regular"/>
                        </a:rPr>
                        <a:t>with</a:t>
                      </a:r>
                      <a:r>
                        <a:rPr lang="es-ES" sz="900" b="0" dirty="0">
                          <a:solidFill>
                            <a:schemeClr val="tx1"/>
                          </a:solidFill>
                          <a:latin typeface="TeXGyreHeros-Regular"/>
                        </a:rPr>
                        <a:t> </a:t>
                      </a:r>
                      <a:r>
                        <a:rPr lang="es-ES" sz="900" b="0" dirty="0" err="1">
                          <a:solidFill>
                            <a:schemeClr val="tx1"/>
                          </a:solidFill>
                          <a:latin typeface="TeXGyreHeros-Regular"/>
                        </a:rPr>
                        <a:t>Code</a:t>
                      </a: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Es un recurso de referencia para </a:t>
                      </a:r>
                      <a:r>
                        <a:rPr lang="es-ES" sz="900" b="0" i="0" u="none" strike="noStrike" kern="1200" baseline="0" dirty="0" err="1">
                          <a:solidFill>
                            <a:schemeClr val="tx1"/>
                          </a:solidFill>
                          <a:latin typeface="TeXGyreHeros-Regular"/>
                          <a:ea typeface="+mn-ea"/>
                          <a:cs typeface="+mn-cs"/>
                        </a:rPr>
                        <a:t>papers</a:t>
                      </a:r>
                      <a:r>
                        <a:rPr lang="es-ES" sz="900" b="0" i="0" u="none" strike="noStrike" kern="1200" baseline="0" dirty="0">
                          <a:solidFill>
                            <a:schemeClr val="tx1"/>
                          </a:solidFill>
                          <a:latin typeface="TeXGyreHeros-Regular"/>
                          <a:ea typeface="+mn-ea"/>
                          <a:cs typeface="+mn-cs"/>
                        </a:rPr>
                        <a:t> científicos que representan el más actual estado del arte en distintas casuísticas del machine </a:t>
                      </a:r>
                      <a:r>
                        <a:rPr lang="es-ES" sz="900" b="0" i="0" u="none" strike="noStrike" kern="1200" baseline="0" dirty="0" err="1">
                          <a:solidFill>
                            <a:schemeClr val="tx1"/>
                          </a:solidFill>
                          <a:latin typeface="TeXGyreHeros-Regular"/>
                          <a:ea typeface="+mn-ea"/>
                          <a:cs typeface="+mn-cs"/>
                        </a:rPr>
                        <a:t>learning</a:t>
                      </a:r>
                      <a:r>
                        <a:rPr lang="es-ES" sz="900" b="0" i="0" u="none" strike="noStrike" kern="1200" baseline="0" dirty="0">
                          <a:solidFill>
                            <a:schemeClr val="tx1"/>
                          </a:solidFill>
                          <a:latin typeface="TeXGyreHeros-Regular"/>
                          <a:ea typeface="+mn-ea"/>
                          <a:cs typeface="+mn-cs"/>
                        </a:rPr>
                        <a:t>.</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Es interesante observar que entre las 10 mejores soluciones encontramos 7 trabajos basados en Transformers y la mitad de ellos son modelos basados en BERT.</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9" name="Imagen 8">
            <a:extLst>
              <a:ext uri="{FF2B5EF4-FFF2-40B4-BE49-F238E27FC236}">
                <a16:creationId xmlns:a16="http://schemas.microsoft.com/office/drawing/2014/main" id="{44A33D1C-09B7-A590-F9EA-D925E14E2F7A}"/>
              </a:ext>
            </a:extLst>
          </p:cNvPr>
          <p:cNvPicPr>
            <a:picLocks noChangeAspect="1"/>
          </p:cNvPicPr>
          <p:nvPr/>
        </p:nvPicPr>
        <p:blipFill>
          <a:blip r:embed="rId3"/>
          <a:stretch>
            <a:fillRect/>
          </a:stretch>
        </p:blipFill>
        <p:spPr>
          <a:xfrm>
            <a:off x="5321732" y="1903664"/>
            <a:ext cx="6279912" cy="4197683"/>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45AF4EB1-1AE8-496C-0584-A58A724B4EF1}"/>
              </a:ext>
            </a:extLst>
          </p:cNvPr>
          <p:cNvSpPr/>
          <p:nvPr/>
        </p:nvSpPr>
        <p:spPr>
          <a:xfrm>
            <a:off x="5373112" y="3694700"/>
            <a:ext cx="6186361" cy="80042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07135A1A-259D-F152-D266-3D899A9FDBAD}"/>
              </a:ext>
            </a:extLst>
          </p:cNvPr>
          <p:cNvSpPr/>
          <p:nvPr/>
        </p:nvSpPr>
        <p:spPr>
          <a:xfrm>
            <a:off x="5373112" y="4898023"/>
            <a:ext cx="6186361" cy="80042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668801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688725" cy="523642"/>
          </a:xfrm>
        </p:spPr>
        <p:txBody>
          <a:bodyPr/>
          <a:lstStyle/>
          <a:p>
            <a:r>
              <a:rPr lang="es-CL" dirty="0"/>
              <a:t>Análisis de sentimiento, solución propuesta</a:t>
            </a:r>
          </a:p>
        </p:txBody>
      </p:sp>
      <p:sp>
        <p:nvSpPr>
          <p:cNvPr id="8" name="Marcador de texto 2">
            <a:extLst>
              <a:ext uri="{FF2B5EF4-FFF2-40B4-BE49-F238E27FC236}">
                <a16:creationId xmlns:a16="http://schemas.microsoft.com/office/drawing/2014/main" id="{47A6CBF3-CD33-DCE8-4621-2020A3BB84A5}"/>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9" name="Marcador de texto 2">
            <a:extLst>
              <a:ext uri="{FF2B5EF4-FFF2-40B4-BE49-F238E27FC236}">
                <a16:creationId xmlns:a16="http://schemas.microsoft.com/office/drawing/2014/main" id="{05445503-B3F3-5378-DAB3-EF512FCEB1A0}"/>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pic>
        <p:nvPicPr>
          <p:cNvPr id="10" name="Imagen 9" descr="Diagrama, Tabla&#10;&#10;Descripción generada automáticamente con confianza media">
            <a:extLst>
              <a:ext uri="{FF2B5EF4-FFF2-40B4-BE49-F238E27FC236}">
                <a16:creationId xmlns:a16="http://schemas.microsoft.com/office/drawing/2014/main" id="{69491E4E-75D7-845C-F70D-FCE48AB8F6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94" y="2191394"/>
            <a:ext cx="5299329" cy="297062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74115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688725" cy="523642"/>
          </a:xfrm>
        </p:spPr>
        <p:txBody>
          <a:bodyPr/>
          <a:lstStyle/>
          <a:p>
            <a:r>
              <a:rPr lang="es-CL" dirty="0"/>
              <a:t>Análisis de sentimiento, solución propuesta</a:t>
            </a:r>
          </a:p>
        </p:txBody>
      </p:sp>
      <p:pic>
        <p:nvPicPr>
          <p:cNvPr id="4" name="Imagen 3" descr="Diagrama, Tabla&#10;&#10;Descripción generada automáticamente con confianza media">
            <a:extLst>
              <a:ext uri="{FF2B5EF4-FFF2-40B4-BE49-F238E27FC236}">
                <a16:creationId xmlns:a16="http://schemas.microsoft.com/office/drawing/2014/main" id="{E8D54682-6BF8-01A1-5079-943E9B0C7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94" y="2191394"/>
            <a:ext cx="5299329" cy="2970629"/>
          </a:xfrm>
          <a:prstGeom prst="rect">
            <a:avLst/>
          </a:prstGeom>
          <a:ln>
            <a:noFill/>
          </a:ln>
          <a:effectLst>
            <a:outerShdw blurRad="292100" dist="139700" dir="2700000" algn="tl" rotWithShape="0">
              <a:srgbClr val="333333">
                <a:alpha val="65000"/>
              </a:srgbClr>
            </a:outerShdw>
          </a:effectLst>
        </p:spPr>
      </p:pic>
      <p:sp>
        <p:nvSpPr>
          <p:cNvPr id="8" name="Marcador de texto 2">
            <a:extLst>
              <a:ext uri="{FF2B5EF4-FFF2-40B4-BE49-F238E27FC236}">
                <a16:creationId xmlns:a16="http://schemas.microsoft.com/office/drawing/2014/main" id="{47A6CBF3-CD33-DCE8-4621-2020A3BB84A5}"/>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9" name="Marcador de texto 2">
            <a:extLst>
              <a:ext uri="{FF2B5EF4-FFF2-40B4-BE49-F238E27FC236}">
                <a16:creationId xmlns:a16="http://schemas.microsoft.com/office/drawing/2014/main" id="{05445503-B3F3-5378-DAB3-EF512FCEB1A0}"/>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3" name="Elipse 2">
            <a:extLst>
              <a:ext uri="{FF2B5EF4-FFF2-40B4-BE49-F238E27FC236}">
                <a16:creationId xmlns:a16="http://schemas.microsoft.com/office/drawing/2014/main" id="{413BDA2C-45A5-615E-F756-3BF48887CD86}"/>
              </a:ext>
            </a:extLst>
          </p:cNvPr>
          <p:cNvSpPr/>
          <p:nvPr/>
        </p:nvSpPr>
        <p:spPr>
          <a:xfrm>
            <a:off x="683277" y="2719889"/>
            <a:ext cx="1032042" cy="411747"/>
          </a:xfrm>
          <a:prstGeom prst="ellipse">
            <a:avLst/>
          </a:prstGeom>
          <a:solidFill>
            <a:schemeClr val="bg2">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7" name="Rectángulo: esquinas redondeadas 6">
            <a:extLst>
              <a:ext uri="{FF2B5EF4-FFF2-40B4-BE49-F238E27FC236}">
                <a16:creationId xmlns:a16="http://schemas.microsoft.com/office/drawing/2014/main" id="{8D8F81F0-367F-2F9D-2D5A-8E21B30BF65C}"/>
              </a:ext>
            </a:extLst>
          </p:cNvPr>
          <p:cNvSpPr/>
          <p:nvPr/>
        </p:nvSpPr>
        <p:spPr>
          <a:xfrm>
            <a:off x="1031857" y="4594476"/>
            <a:ext cx="4775201" cy="267368"/>
          </a:xfrm>
          <a:prstGeom prst="roundRect">
            <a:avLst/>
          </a:prstGeom>
          <a:solidFill>
            <a:schemeClr val="bg2">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FABAE950-DE2B-499F-F1B6-3819B0434DA2}"/>
              </a:ext>
            </a:extLst>
          </p:cNvPr>
          <p:cNvSpPr txBox="1"/>
          <p:nvPr/>
        </p:nvSpPr>
        <p:spPr>
          <a:xfrm>
            <a:off x="6555873" y="2199381"/>
            <a:ext cx="5224379" cy="1477328"/>
          </a:xfrm>
          <a:prstGeom prst="rect">
            <a:avLst/>
          </a:prstGeom>
          <a:noFill/>
        </p:spPr>
        <p:txBody>
          <a:bodyPr wrap="square">
            <a:spAutoFit/>
          </a:bodyPr>
          <a:lstStyle/>
          <a:p>
            <a:pPr algn="l"/>
            <a:r>
              <a:rPr lang="es-ES" sz="1800" b="0" i="0" u="none" strike="noStrike" baseline="0" dirty="0">
                <a:solidFill>
                  <a:srgbClr val="000000"/>
                </a:solidFill>
                <a:latin typeface="TeXGyreHeros-Regular"/>
              </a:rPr>
              <a:t>“El primer token de cada secuencia es siempre un token de clasificación especial [CLS]. El estado oculto final correspondiente</a:t>
            </a:r>
            <a:r>
              <a:rPr lang="es-ES" dirty="0">
                <a:solidFill>
                  <a:srgbClr val="000000"/>
                </a:solidFill>
                <a:latin typeface="TeXGyreHeros-Regular"/>
              </a:rPr>
              <a:t> </a:t>
            </a:r>
            <a:r>
              <a:rPr lang="es-ES" sz="1800" b="0" i="0" u="none" strike="noStrike" baseline="0" dirty="0">
                <a:solidFill>
                  <a:srgbClr val="000000"/>
                </a:solidFill>
                <a:latin typeface="TeXGyreHeros-Regular"/>
              </a:rPr>
              <a:t>a este token se utiliza como representación de secuencia agregada para tareas de clasificación."(</a:t>
            </a:r>
            <a:r>
              <a:rPr lang="es-ES" sz="1800" b="0" i="0" u="none" strike="noStrike" baseline="0" dirty="0" err="1">
                <a:solidFill>
                  <a:srgbClr val="007BC3"/>
                </a:solidFill>
                <a:latin typeface="TeXGyreHeros-Regular"/>
              </a:rPr>
              <a:t>Devlin</a:t>
            </a:r>
            <a:r>
              <a:rPr lang="es-ES" sz="1800" b="0" i="0" u="none" strike="noStrike" baseline="0" dirty="0">
                <a:solidFill>
                  <a:srgbClr val="007BC3"/>
                </a:solidFill>
                <a:latin typeface="TeXGyreHeros-Regular"/>
              </a:rPr>
              <a:t> et al. </a:t>
            </a:r>
            <a:r>
              <a:rPr lang="es-ES" sz="1800" b="0" i="0" u="none" strike="noStrike" baseline="0" dirty="0">
                <a:solidFill>
                  <a:srgbClr val="000000"/>
                </a:solidFill>
                <a:latin typeface="TeXGyreHeros-Regular"/>
              </a:rPr>
              <a:t>(</a:t>
            </a:r>
            <a:r>
              <a:rPr lang="es-ES" sz="1800" b="0" i="0" u="none" strike="noStrike" baseline="0" dirty="0">
                <a:solidFill>
                  <a:srgbClr val="007BC3"/>
                </a:solidFill>
                <a:latin typeface="TeXGyreHeros-Regular"/>
              </a:rPr>
              <a:t>2018</a:t>
            </a:r>
            <a:r>
              <a:rPr lang="es-ES" sz="1800" b="0" i="0" u="none" strike="noStrike" baseline="0" dirty="0">
                <a:solidFill>
                  <a:srgbClr val="000000"/>
                </a:solidFill>
                <a:latin typeface="TeXGyreHeros-Regular"/>
              </a:rPr>
              <a:t>))</a:t>
            </a:r>
            <a:endParaRPr lang="es-CL" dirty="0"/>
          </a:p>
        </p:txBody>
      </p:sp>
      <p:sp>
        <p:nvSpPr>
          <p:cNvPr id="11" name="CuadroTexto 10">
            <a:extLst>
              <a:ext uri="{FF2B5EF4-FFF2-40B4-BE49-F238E27FC236}">
                <a16:creationId xmlns:a16="http://schemas.microsoft.com/office/drawing/2014/main" id="{C8400DE0-C3BB-7B1C-0305-157944089BD7}"/>
              </a:ext>
            </a:extLst>
          </p:cNvPr>
          <p:cNvSpPr txBox="1"/>
          <p:nvPr/>
        </p:nvSpPr>
        <p:spPr>
          <a:xfrm>
            <a:off x="683277" y="5534718"/>
            <a:ext cx="3239989" cy="954107"/>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CL" sz="1400" b="0" i="0" u="none" strike="noStrike" baseline="0">
                <a:solidFill>
                  <a:srgbClr val="000000"/>
                </a:solidFill>
                <a:latin typeface="TeXGyreHeros-Regular"/>
              </a:rPr>
              <a:t>Tamaño del lote = 8</a:t>
            </a:r>
          </a:p>
          <a:p>
            <a:pPr marL="285750" indent="-285750" algn="l">
              <a:buClr>
                <a:schemeClr val="bg2"/>
              </a:buClr>
              <a:buFont typeface="Arial" panose="020B0604020202020204" pitchFamily="34" charset="0"/>
              <a:buChar char="•"/>
            </a:pPr>
            <a:r>
              <a:rPr lang="es-CL" sz="1400" b="0" i="0" u="none" strike="noStrike" baseline="0">
                <a:solidFill>
                  <a:srgbClr val="000000"/>
                </a:solidFill>
                <a:latin typeface="TeXGyreHeros-Regular"/>
              </a:rPr>
              <a:t>Tasa de aprendizaje = 2e-5</a:t>
            </a:r>
          </a:p>
          <a:p>
            <a:pPr marL="285750" indent="-285750" algn="l">
              <a:buClr>
                <a:schemeClr val="bg2"/>
              </a:buClr>
              <a:buFont typeface="Arial" panose="020B0604020202020204" pitchFamily="34" charset="0"/>
              <a:buChar char="•"/>
            </a:pPr>
            <a:r>
              <a:rPr lang="es-CL" sz="1400" b="0" i="0" u="none" strike="noStrike" baseline="0">
                <a:solidFill>
                  <a:srgbClr val="000000"/>
                </a:solidFill>
                <a:latin typeface="TeXGyreHeros-Regular"/>
              </a:rPr>
              <a:t>Longitud máxima de secuencia = 512</a:t>
            </a:r>
          </a:p>
          <a:p>
            <a:pPr marL="285750" indent="-285750" algn="l">
              <a:buClr>
                <a:schemeClr val="bg2"/>
              </a:buClr>
              <a:buFont typeface="Arial" panose="020B0604020202020204" pitchFamily="34" charset="0"/>
              <a:buChar char="•"/>
            </a:pPr>
            <a:r>
              <a:rPr lang="es-CL" sz="1400" b="0" i="0" u="none" strike="noStrike" baseline="0">
                <a:solidFill>
                  <a:srgbClr val="000000"/>
                </a:solidFill>
                <a:latin typeface="TeXGyreHeros-Regular"/>
              </a:rPr>
              <a:t>Épocas = 3</a:t>
            </a:r>
            <a:endParaRPr lang="es-CL" sz="1400" dirty="0"/>
          </a:p>
        </p:txBody>
      </p:sp>
      <p:sp>
        <p:nvSpPr>
          <p:cNvPr id="12" name="CuadroTexto 11">
            <a:extLst>
              <a:ext uri="{FF2B5EF4-FFF2-40B4-BE49-F238E27FC236}">
                <a16:creationId xmlns:a16="http://schemas.microsoft.com/office/drawing/2014/main" id="{F86AFF64-147B-05C2-96EE-ED423BDEC913}"/>
              </a:ext>
            </a:extLst>
          </p:cNvPr>
          <p:cNvSpPr txBox="1"/>
          <p:nvPr/>
        </p:nvSpPr>
        <p:spPr>
          <a:xfrm>
            <a:off x="4186891" y="5495015"/>
            <a:ext cx="3470541" cy="1169551"/>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CL" sz="1400" b="0" i="0" u="none" strike="noStrike" baseline="0" dirty="0">
                <a:latin typeface="TeXGyreHeros-Regular"/>
              </a:rPr>
              <a:t>Primera Época = 3368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Segunda Época = 3373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Tercera Época = 3372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Entrenamiento total = 10113 segundos, aproximadamente </a:t>
            </a:r>
            <a:r>
              <a:rPr lang="es-CL" sz="1400" b="1" i="0" u="none" strike="noStrike" baseline="0" dirty="0">
                <a:latin typeface="TeXGyreHeros-Regular"/>
              </a:rPr>
              <a:t>2 horas y 50 minutos</a:t>
            </a:r>
            <a:endParaRPr lang="es-CL" sz="1400" b="1" dirty="0"/>
          </a:p>
        </p:txBody>
      </p:sp>
    </p:spTree>
    <p:extLst>
      <p:ext uri="{BB962C8B-B14F-4D97-AF65-F5344CB8AC3E}">
        <p14:creationId xmlns:p14="http://schemas.microsoft.com/office/powerpoint/2010/main" val="17894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65374" y="894089"/>
            <a:ext cx="4114249" cy="523642"/>
          </a:xfrm>
        </p:spPr>
        <p:txBody>
          <a:bodyPr/>
          <a:lstStyle/>
          <a:p>
            <a:r>
              <a:rPr lang="es-ES" dirty="0">
                <a:solidFill>
                  <a:schemeClr val="bg2"/>
                </a:solidFill>
              </a:rPr>
              <a:t>Índice</a:t>
            </a:r>
          </a:p>
        </p:txBody>
      </p:sp>
      <p:sp>
        <p:nvSpPr>
          <p:cNvPr id="4" name="Marcador de texto 3"/>
          <p:cNvSpPr>
            <a:spLocks noGrp="1"/>
          </p:cNvSpPr>
          <p:nvPr>
            <p:ph type="body" sz="quarter" idx="22"/>
          </p:nvPr>
        </p:nvSpPr>
        <p:spPr>
          <a:xfrm>
            <a:off x="593000" y="2011175"/>
            <a:ext cx="7944510" cy="3498086"/>
          </a:xfrm>
        </p:spPr>
        <p:txBody>
          <a:bodyPr/>
          <a:lstStyle/>
          <a:p>
            <a:pPr marL="971550" lvl="1" indent="-285750">
              <a:lnSpc>
                <a:spcPct val="100000"/>
              </a:lnSpc>
              <a:buClr>
                <a:schemeClr val="bg2"/>
              </a:buClr>
              <a:buFontTx/>
              <a:buChar char="►"/>
            </a:pPr>
            <a:r>
              <a:rPr lang="es-ES" sz="1600" dirty="0"/>
              <a:t>Introducción y marco teórico.</a:t>
            </a:r>
          </a:p>
          <a:p>
            <a:pPr marL="971550" lvl="1" indent="-285750">
              <a:lnSpc>
                <a:spcPct val="100000"/>
              </a:lnSpc>
              <a:buClr>
                <a:schemeClr val="bg2"/>
              </a:buClr>
              <a:buFontTx/>
              <a:buChar char="►"/>
            </a:pPr>
            <a:r>
              <a:rPr lang="es-ES" sz="1600" dirty="0"/>
              <a:t>Objetivos generales y específicos.</a:t>
            </a:r>
          </a:p>
          <a:p>
            <a:pPr marL="971550" lvl="1" indent="-285750">
              <a:lnSpc>
                <a:spcPct val="100000"/>
              </a:lnSpc>
              <a:buClr>
                <a:schemeClr val="bg2"/>
              </a:buClr>
              <a:buFontTx/>
              <a:buChar char="►"/>
            </a:pPr>
            <a:r>
              <a:rPr lang="es-ES" sz="1600" dirty="0"/>
              <a:t>Metodología.</a:t>
            </a:r>
          </a:p>
          <a:p>
            <a:pPr marL="971550" lvl="1" indent="-285750">
              <a:lnSpc>
                <a:spcPct val="100000"/>
              </a:lnSpc>
              <a:buClr>
                <a:schemeClr val="bg2"/>
              </a:buClr>
              <a:buFontTx/>
              <a:buChar char="►"/>
            </a:pPr>
            <a:r>
              <a:rPr lang="es-ES" sz="1600" dirty="0"/>
              <a:t>Experimentos: análisis de sentimiento y respuesta a preguntas.</a:t>
            </a:r>
          </a:p>
          <a:p>
            <a:pPr marL="1428750" lvl="2" indent="-285750">
              <a:lnSpc>
                <a:spcPct val="100000"/>
              </a:lnSpc>
              <a:buClr>
                <a:schemeClr val="tx2">
                  <a:lumMod val="75000"/>
                </a:schemeClr>
              </a:buClr>
              <a:buFontTx/>
              <a:buChar char="►"/>
            </a:pPr>
            <a:r>
              <a:rPr lang="es-ES" sz="1600" dirty="0"/>
              <a:t>Descripción del problema.</a:t>
            </a:r>
          </a:p>
          <a:p>
            <a:pPr marL="1428750" lvl="2" indent="-285750">
              <a:lnSpc>
                <a:spcPct val="100000"/>
              </a:lnSpc>
              <a:buClr>
                <a:schemeClr val="tx2">
                  <a:lumMod val="75000"/>
                </a:schemeClr>
              </a:buClr>
              <a:buFontTx/>
              <a:buChar char="►"/>
            </a:pPr>
            <a:r>
              <a:rPr lang="es-ES" sz="1600" dirty="0"/>
              <a:t>Descripción del conjunto de datos.</a:t>
            </a:r>
          </a:p>
          <a:p>
            <a:pPr marL="1428750" lvl="2" indent="-285750">
              <a:lnSpc>
                <a:spcPct val="100000"/>
              </a:lnSpc>
              <a:buClr>
                <a:schemeClr val="tx2">
                  <a:lumMod val="75000"/>
                </a:schemeClr>
              </a:buClr>
              <a:buFontTx/>
              <a:buChar char="►"/>
            </a:pPr>
            <a:r>
              <a:rPr lang="es-ES" sz="1600" dirty="0"/>
              <a:t>Estado del arte.</a:t>
            </a:r>
          </a:p>
          <a:p>
            <a:pPr marL="1428750" lvl="2" indent="-285750">
              <a:lnSpc>
                <a:spcPct val="100000"/>
              </a:lnSpc>
              <a:buClr>
                <a:schemeClr val="tx2">
                  <a:lumMod val="75000"/>
                </a:schemeClr>
              </a:buClr>
              <a:buFontTx/>
              <a:buChar char="►"/>
            </a:pPr>
            <a:r>
              <a:rPr lang="es-ES" sz="1600" dirty="0"/>
              <a:t>Solución propuesta.</a:t>
            </a:r>
          </a:p>
          <a:p>
            <a:pPr marL="971550" lvl="1" indent="-285750">
              <a:lnSpc>
                <a:spcPct val="100000"/>
              </a:lnSpc>
              <a:buClr>
                <a:schemeClr val="bg2"/>
              </a:buClr>
              <a:buFontTx/>
              <a:buChar char="►"/>
            </a:pPr>
            <a:r>
              <a:rPr lang="es-ES" sz="1600" dirty="0"/>
              <a:t>Resultados.</a:t>
            </a:r>
          </a:p>
          <a:p>
            <a:pPr marL="971550" lvl="1" indent="-285750">
              <a:lnSpc>
                <a:spcPct val="100000"/>
              </a:lnSpc>
              <a:buClr>
                <a:schemeClr val="bg2"/>
              </a:buClr>
              <a:buFontTx/>
              <a:buChar char="►"/>
            </a:pPr>
            <a:r>
              <a:rPr lang="es-ES" sz="1600" dirty="0"/>
              <a:t>Conclusiones.</a:t>
            </a:r>
          </a:p>
          <a:p>
            <a:pPr marL="971550" lvl="1" indent="-285750">
              <a:lnSpc>
                <a:spcPct val="100000"/>
              </a:lnSpc>
              <a:buClr>
                <a:schemeClr val="bg2"/>
              </a:buClr>
              <a:buFontTx/>
              <a:buChar char="►"/>
            </a:pPr>
            <a:r>
              <a:rPr lang="es-ES" sz="1600" dirty="0"/>
              <a:t>Limitaciones.</a:t>
            </a:r>
          </a:p>
        </p:txBody>
      </p:sp>
    </p:spTree>
    <p:extLst>
      <p:ext uri="{BB962C8B-B14F-4D97-AF65-F5344CB8AC3E}">
        <p14:creationId xmlns:p14="http://schemas.microsoft.com/office/powerpoint/2010/main" val="142842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383883" cy="523642"/>
          </a:xfrm>
        </p:spPr>
        <p:txBody>
          <a:bodyPr/>
          <a:lstStyle/>
          <a:p>
            <a:r>
              <a:rPr lang="es-ES" dirty="0"/>
              <a:t>Respuesta a preguntas, de</a:t>
            </a:r>
            <a:r>
              <a:rPr lang="es-CL" dirty="0" err="1"/>
              <a:t>scripción</a:t>
            </a:r>
            <a:r>
              <a:rPr lang="es-CL" dirty="0"/>
              <a:t> del problema</a:t>
            </a:r>
          </a:p>
        </p:txBody>
      </p:sp>
      <p:sp>
        <p:nvSpPr>
          <p:cNvPr id="6" name="CuadroTexto 5">
            <a:extLst>
              <a:ext uri="{FF2B5EF4-FFF2-40B4-BE49-F238E27FC236}">
                <a16:creationId xmlns:a16="http://schemas.microsoft.com/office/drawing/2014/main" id="{DF131644-55F0-5FD2-2DBB-B0AB0F753971}"/>
              </a:ext>
            </a:extLst>
          </p:cNvPr>
          <p:cNvSpPr txBox="1"/>
          <p:nvPr/>
        </p:nvSpPr>
        <p:spPr>
          <a:xfrm>
            <a:off x="386664" y="1800683"/>
            <a:ext cx="11281294" cy="2339102"/>
          </a:xfrm>
          <a:prstGeom prst="rect">
            <a:avLst/>
          </a:prstGeom>
          <a:noFill/>
        </p:spPr>
        <p:txBody>
          <a:bodyPr wrap="square">
            <a:spAutoFit/>
          </a:bodyPr>
          <a:lstStyle/>
          <a:p>
            <a:pPr marL="285750" indent="-285750" algn="l">
              <a:spcBef>
                <a:spcPts val="600"/>
              </a:spcBef>
              <a:spcAft>
                <a:spcPts val="600"/>
              </a:spcAft>
              <a:buClr>
                <a:schemeClr val="bg2"/>
              </a:buClr>
              <a:buFont typeface="Arial" panose="020B0604020202020204" pitchFamily="34" charset="0"/>
              <a:buChar char="•"/>
            </a:pPr>
            <a:r>
              <a:rPr lang="es-ES" sz="1800" b="0" i="0" u="none" strike="noStrike" baseline="0" dirty="0">
                <a:latin typeface="TeXGyreHeros-Regular"/>
              </a:rPr>
              <a:t>La tarea de Respuesta a Preguntas o </a:t>
            </a:r>
            <a:r>
              <a:rPr lang="es-ES" sz="1800" b="0" i="1" u="none" strike="noStrike" baseline="0" dirty="0" err="1">
                <a:latin typeface="TeXGyreHeros-Italic"/>
              </a:rPr>
              <a:t>Question</a:t>
            </a:r>
            <a:r>
              <a:rPr lang="es-ES" sz="1800" b="0" i="1" u="none" strike="noStrike" baseline="0" dirty="0">
                <a:latin typeface="TeXGyreHeros-Italic"/>
              </a:rPr>
              <a:t> </a:t>
            </a:r>
            <a:r>
              <a:rPr lang="es-ES" sz="1800" b="0" i="1" u="none" strike="noStrike" baseline="0" dirty="0" err="1">
                <a:latin typeface="TeXGyreHeros-Italic"/>
              </a:rPr>
              <a:t>Answering</a:t>
            </a:r>
            <a:r>
              <a:rPr lang="es-ES" sz="1800" b="0" i="1" u="none" strike="noStrike" baseline="0" dirty="0">
                <a:latin typeface="TeXGyreHeros-Italic"/>
              </a:rPr>
              <a:t> </a:t>
            </a:r>
            <a:r>
              <a:rPr lang="es-ES" sz="1800" b="0" i="0" u="none" strike="noStrike" baseline="0" dirty="0">
                <a:latin typeface="TeXGyreHeros-Regular"/>
              </a:rPr>
              <a:t>(QA) es un campo de la ciencia de la computación y el NLP que tiene como objetivo crear sistemas que puedan responder de forma automática preguntas en </a:t>
            </a:r>
            <a:r>
              <a:rPr lang="es-CL" sz="1800" b="0" i="0" u="none" strike="noStrike" baseline="0" dirty="0">
                <a:latin typeface="TeXGyreHeros-Regular"/>
              </a:rPr>
              <a:t>lenguaje natural.</a:t>
            </a:r>
          </a:p>
          <a:p>
            <a:pPr marL="285750" indent="-285750" algn="l">
              <a:spcBef>
                <a:spcPts val="600"/>
              </a:spcBef>
              <a:spcAft>
                <a:spcPts val="600"/>
              </a:spcAft>
              <a:buClr>
                <a:schemeClr val="bg2"/>
              </a:buClr>
              <a:buFont typeface="Arial" panose="020B0604020202020204" pitchFamily="34" charset="0"/>
              <a:buChar char="•"/>
            </a:pPr>
            <a:r>
              <a:rPr lang="es-ES" sz="1800" b="0" i="0" u="none" strike="noStrike" baseline="0" dirty="0">
                <a:latin typeface="TeXGyreHeros-Regular"/>
              </a:rPr>
              <a:t>Los sistemas QA intentan encontrar automáticamente la respuesta contextual y semánticamente correcta para una pregunta proporcionada en un texto</a:t>
            </a:r>
          </a:p>
          <a:p>
            <a:pPr marL="285750" indent="-285750" algn="l">
              <a:spcBef>
                <a:spcPts val="600"/>
              </a:spcBef>
              <a:spcAft>
                <a:spcPts val="600"/>
              </a:spcAft>
              <a:buClr>
                <a:schemeClr val="bg2"/>
              </a:buClr>
              <a:buFont typeface="Arial" panose="020B0604020202020204" pitchFamily="34" charset="0"/>
              <a:buChar char="•"/>
            </a:pPr>
            <a:r>
              <a:rPr lang="es-ES" sz="1800" b="0" i="0" u="none" strike="noStrike" baseline="0" dirty="0">
                <a:latin typeface="TeXGyreHeros-Regular"/>
              </a:rPr>
              <a:t>En este trabajo se usó BERT como modelo base para resolver este problema. La idea en este caso es que se le da un párrafo al modelo de BERT que contendrá información acerca de un tema, y vamos a buscar respuestas con respecto a preguntas relacionadas con ese tema.</a:t>
            </a:r>
            <a:endParaRPr lang="es-CL" dirty="0"/>
          </a:p>
        </p:txBody>
      </p:sp>
      <p:sp>
        <p:nvSpPr>
          <p:cNvPr id="7" name="Marcador de texto 2">
            <a:extLst>
              <a:ext uri="{FF2B5EF4-FFF2-40B4-BE49-F238E27FC236}">
                <a16:creationId xmlns:a16="http://schemas.microsoft.com/office/drawing/2014/main" id="{E5501170-4EFB-FC29-FC1A-ABEC49339BEA}"/>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8" name="Marcador de texto 2">
            <a:extLst>
              <a:ext uri="{FF2B5EF4-FFF2-40B4-BE49-F238E27FC236}">
                <a16:creationId xmlns:a16="http://schemas.microsoft.com/office/drawing/2014/main" id="{B94B8A4E-30B7-907B-8EB4-081A9FCFC6FF}"/>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9" name="Rectángulo: esquinas redondeadas 8">
            <a:extLst>
              <a:ext uri="{FF2B5EF4-FFF2-40B4-BE49-F238E27FC236}">
                <a16:creationId xmlns:a16="http://schemas.microsoft.com/office/drawing/2014/main" id="{ED7C70CE-2098-751E-EF73-2D7E3C91CED5}"/>
              </a:ext>
            </a:extLst>
          </p:cNvPr>
          <p:cNvSpPr/>
          <p:nvPr/>
        </p:nvSpPr>
        <p:spPr>
          <a:xfrm>
            <a:off x="2905498" y="5257759"/>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Entrada</a:t>
            </a:r>
          </a:p>
        </p:txBody>
      </p:sp>
      <p:sp>
        <p:nvSpPr>
          <p:cNvPr id="10" name="Rectángulo: esquinas redondeadas 9">
            <a:extLst>
              <a:ext uri="{FF2B5EF4-FFF2-40B4-BE49-F238E27FC236}">
                <a16:creationId xmlns:a16="http://schemas.microsoft.com/office/drawing/2014/main" id="{56CCCEB8-41C5-156F-51E4-1B6ADA867708}"/>
              </a:ext>
            </a:extLst>
          </p:cNvPr>
          <p:cNvSpPr/>
          <p:nvPr/>
        </p:nvSpPr>
        <p:spPr>
          <a:xfrm>
            <a:off x="5170905" y="5256472"/>
            <a:ext cx="1643447" cy="424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BERT</a:t>
            </a:r>
          </a:p>
        </p:txBody>
      </p:sp>
      <p:sp>
        <p:nvSpPr>
          <p:cNvPr id="11" name="Rectángulo: esquinas redondeadas 10">
            <a:extLst>
              <a:ext uri="{FF2B5EF4-FFF2-40B4-BE49-F238E27FC236}">
                <a16:creationId xmlns:a16="http://schemas.microsoft.com/office/drawing/2014/main" id="{D1BB1347-F2AD-F9A6-5253-B4781FCA27F2}"/>
              </a:ext>
            </a:extLst>
          </p:cNvPr>
          <p:cNvSpPr/>
          <p:nvPr/>
        </p:nvSpPr>
        <p:spPr>
          <a:xfrm>
            <a:off x="657291" y="4833396"/>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Texto</a:t>
            </a:r>
          </a:p>
        </p:txBody>
      </p:sp>
      <p:sp>
        <p:nvSpPr>
          <p:cNvPr id="12" name="Rectángulo: esquinas redondeadas 11">
            <a:extLst>
              <a:ext uri="{FF2B5EF4-FFF2-40B4-BE49-F238E27FC236}">
                <a16:creationId xmlns:a16="http://schemas.microsoft.com/office/drawing/2014/main" id="{B5EDBFAE-3DFF-F8C2-EF9C-349DD8266FDC}"/>
              </a:ext>
            </a:extLst>
          </p:cNvPr>
          <p:cNvSpPr/>
          <p:nvPr/>
        </p:nvSpPr>
        <p:spPr>
          <a:xfrm>
            <a:off x="647888" y="5680720"/>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Pregunta</a:t>
            </a:r>
          </a:p>
        </p:txBody>
      </p:sp>
      <p:grpSp>
        <p:nvGrpSpPr>
          <p:cNvPr id="13" name="Grupo 12">
            <a:extLst>
              <a:ext uri="{FF2B5EF4-FFF2-40B4-BE49-F238E27FC236}">
                <a16:creationId xmlns:a16="http://schemas.microsoft.com/office/drawing/2014/main" id="{ED71B51C-B362-F9F5-A45C-1E69D995EFAB}"/>
              </a:ext>
            </a:extLst>
          </p:cNvPr>
          <p:cNvGrpSpPr/>
          <p:nvPr/>
        </p:nvGrpSpPr>
        <p:grpSpPr>
          <a:xfrm>
            <a:off x="4790288" y="5271494"/>
            <a:ext cx="336980" cy="394203"/>
            <a:chOff x="1753610" y="150970"/>
            <a:chExt cx="336980" cy="394203"/>
          </a:xfrm>
        </p:grpSpPr>
        <p:sp>
          <p:nvSpPr>
            <p:cNvPr id="14" name="Flecha: a la derecha 13">
              <a:extLst>
                <a:ext uri="{FF2B5EF4-FFF2-40B4-BE49-F238E27FC236}">
                  <a16:creationId xmlns:a16="http://schemas.microsoft.com/office/drawing/2014/main" id="{9E82FA44-DBDF-5F2D-BB20-543A0177594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lecha: a la derecha 4">
              <a:extLst>
                <a:ext uri="{FF2B5EF4-FFF2-40B4-BE49-F238E27FC236}">
                  <a16:creationId xmlns:a16="http://schemas.microsoft.com/office/drawing/2014/main" id="{1379A421-A220-215D-E34A-4866A868B51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16" name="Grupo 15">
            <a:extLst>
              <a:ext uri="{FF2B5EF4-FFF2-40B4-BE49-F238E27FC236}">
                <a16:creationId xmlns:a16="http://schemas.microsoft.com/office/drawing/2014/main" id="{47E31A8E-9BD3-1B34-4FC0-1CE960C39D09}"/>
              </a:ext>
            </a:extLst>
          </p:cNvPr>
          <p:cNvGrpSpPr/>
          <p:nvPr/>
        </p:nvGrpSpPr>
        <p:grpSpPr>
          <a:xfrm rot="1362681">
            <a:off x="2435489" y="5098531"/>
            <a:ext cx="489377" cy="183578"/>
            <a:chOff x="1753610" y="150970"/>
            <a:chExt cx="336980" cy="394203"/>
          </a:xfrm>
        </p:grpSpPr>
        <p:sp>
          <p:nvSpPr>
            <p:cNvPr id="17" name="Flecha: a la derecha 16">
              <a:extLst>
                <a:ext uri="{FF2B5EF4-FFF2-40B4-BE49-F238E27FC236}">
                  <a16:creationId xmlns:a16="http://schemas.microsoft.com/office/drawing/2014/main" id="{513FB898-215B-E2AB-89D3-44C8E9D7EE51}"/>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Flecha: a la derecha 4">
              <a:extLst>
                <a:ext uri="{FF2B5EF4-FFF2-40B4-BE49-F238E27FC236}">
                  <a16:creationId xmlns:a16="http://schemas.microsoft.com/office/drawing/2014/main" id="{8674A59D-36DD-BE95-B84A-3BFE1CA7A6D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19" name="Grupo 18">
            <a:extLst>
              <a:ext uri="{FF2B5EF4-FFF2-40B4-BE49-F238E27FC236}">
                <a16:creationId xmlns:a16="http://schemas.microsoft.com/office/drawing/2014/main" id="{20555B04-766D-53A3-F0E9-F77F81665AD9}"/>
              </a:ext>
            </a:extLst>
          </p:cNvPr>
          <p:cNvGrpSpPr/>
          <p:nvPr/>
        </p:nvGrpSpPr>
        <p:grpSpPr>
          <a:xfrm rot="20443236">
            <a:off x="2431400" y="5660381"/>
            <a:ext cx="489377" cy="183578"/>
            <a:chOff x="1753610" y="150970"/>
            <a:chExt cx="336980" cy="394203"/>
          </a:xfrm>
        </p:grpSpPr>
        <p:sp>
          <p:nvSpPr>
            <p:cNvPr id="20" name="Flecha: a la derecha 19">
              <a:extLst>
                <a:ext uri="{FF2B5EF4-FFF2-40B4-BE49-F238E27FC236}">
                  <a16:creationId xmlns:a16="http://schemas.microsoft.com/office/drawing/2014/main" id="{7D0E39B0-F43E-46CD-358D-3221CC7BD237}"/>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lecha: a la derecha 4">
              <a:extLst>
                <a:ext uri="{FF2B5EF4-FFF2-40B4-BE49-F238E27FC236}">
                  <a16:creationId xmlns:a16="http://schemas.microsoft.com/office/drawing/2014/main" id="{DA1FC01B-315D-CD08-AC8D-59672300AC85}"/>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25" name="Rectángulo: esquinas redondeadas 24">
            <a:extLst>
              <a:ext uri="{FF2B5EF4-FFF2-40B4-BE49-F238E27FC236}">
                <a16:creationId xmlns:a16="http://schemas.microsoft.com/office/drawing/2014/main" id="{B27B2CE3-9033-AC9C-DCE8-01ECD7A5FE1A}"/>
              </a:ext>
            </a:extLst>
          </p:cNvPr>
          <p:cNvSpPr/>
          <p:nvPr/>
        </p:nvSpPr>
        <p:spPr>
          <a:xfrm>
            <a:off x="9670563" y="5256472"/>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Respuesta</a:t>
            </a:r>
          </a:p>
        </p:txBody>
      </p:sp>
      <p:sp>
        <p:nvSpPr>
          <p:cNvPr id="26" name="Rectángulo: esquinas redondeadas 25">
            <a:extLst>
              <a:ext uri="{FF2B5EF4-FFF2-40B4-BE49-F238E27FC236}">
                <a16:creationId xmlns:a16="http://schemas.microsoft.com/office/drawing/2014/main" id="{119265A3-D699-7118-7585-2922AFE2D058}"/>
              </a:ext>
            </a:extLst>
          </p:cNvPr>
          <p:cNvSpPr/>
          <p:nvPr/>
        </p:nvSpPr>
        <p:spPr>
          <a:xfrm>
            <a:off x="7318027" y="4833396"/>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bg2"/>
                </a:solidFill>
              </a:rPr>
              <a:t>Start</a:t>
            </a:r>
            <a:r>
              <a:rPr lang="es-CL" dirty="0">
                <a:solidFill>
                  <a:schemeClr val="bg2"/>
                </a:solidFill>
              </a:rPr>
              <a:t> Token</a:t>
            </a:r>
          </a:p>
        </p:txBody>
      </p:sp>
      <p:sp>
        <p:nvSpPr>
          <p:cNvPr id="27" name="Rectángulo: esquinas redondeadas 26">
            <a:extLst>
              <a:ext uri="{FF2B5EF4-FFF2-40B4-BE49-F238E27FC236}">
                <a16:creationId xmlns:a16="http://schemas.microsoft.com/office/drawing/2014/main" id="{94C54883-845B-4629-B9A7-B4597ACC67BE}"/>
              </a:ext>
            </a:extLst>
          </p:cNvPr>
          <p:cNvSpPr/>
          <p:nvPr/>
        </p:nvSpPr>
        <p:spPr>
          <a:xfrm>
            <a:off x="7308624" y="5680720"/>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bg2"/>
                </a:solidFill>
              </a:rPr>
              <a:t>End</a:t>
            </a:r>
            <a:r>
              <a:rPr lang="es-CL" dirty="0">
                <a:solidFill>
                  <a:schemeClr val="bg2"/>
                </a:solidFill>
              </a:rPr>
              <a:t> Token</a:t>
            </a:r>
          </a:p>
        </p:txBody>
      </p:sp>
      <p:grpSp>
        <p:nvGrpSpPr>
          <p:cNvPr id="28" name="Grupo 27">
            <a:extLst>
              <a:ext uri="{FF2B5EF4-FFF2-40B4-BE49-F238E27FC236}">
                <a16:creationId xmlns:a16="http://schemas.microsoft.com/office/drawing/2014/main" id="{95376B34-EE73-73D1-CA85-9D2CA780E9DA}"/>
              </a:ext>
            </a:extLst>
          </p:cNvPr>
          <p:cNvGrpSpPr/>
          <p:nvPr/>
        </p:nvGrpSpPr>
        <p:grpSpPr>
          <a:xfrm rot="1362681">
            <a:off x="9156567" y="5098530"/>
            <a:ext cx="489377" cy="183578"/>
            <a:chOff x="1753610" y="150970"/>
            <a:chExt cx="336980" cy="394203"/>
          </a:xfrm>
        </p:grpSpPr>
        <p:sp>
          <p:nvSpPr>
            <p:cNvPr id="29" name="Flecha: a la derecha 28">
              <a:extLst>
                <a:ext uri="{FF2B5EF4-FFF2-40B4-BE49-F238E27FC236}">
                  <a16:creationId xmlns:a16="http://schemas.microsoft.com/office/drawing/2014/main" id="{8E6EEDFA-A74D-1E0E-40C4-E617D1AE33B4}"/>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Flecha: a la derecha 4">
              <a:extLst>
                <a:ext uri="{FF2B5EF4-FFF2-40B4-BE49-F238E27FC236}">
                  <a16:creationId xmlns:a16="http://schemas.microsoft.com/office/drawing/2014/main" id="{1ACC0DD1-8727-0622-76B8-FCF4A1C2619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1" name="Grupo 30">
            <a:extLst>
              <a:ext uri="{FF2B5EF4-FFF2-40B4-BE49-F238E27FC236}">
                <a16:creationId xmlns:a16="http://schemas.microsoft.com/office/drawing/2014/main" id="{44371B94-CA72-5ED7-053B-CA957F1DC185}"/>
              </a:ext>
            </a:extLst>
          </p:cNvPr>
          <p:cNvGrpSpPr/>
          <p:nvPr/>
        </p:nvGrpSpPr>
        <p:grpSpPr>
          <a:xfrm rot="20443236">
            <a:off x="9152478" y="5660380"/>
            <a:ext cx="489377" cy="183578"/>
            <a:chOff x="1753610" y="150970"/>
            <a:chExt cx="336980" cy="394203"/>
          </a:xfrm>
        </p:grpSpPr>
        <p:sp>
          <p:nvSpPr>
            <p:cNvPr id="32" name="Flecha: a la derecha 31">
              <a:extLst>
                <a:ext uri="{FF2B5EF4-FFF2-40B4-BE49-F238E27FC236}">
                  <a16:creationId xmlns:a16="http://schemas.microsoft.com/office/drawing/2014/main" id="{342C2441-9D36-9DED-E082-7514C4187C4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Flecha: a la derecha 4">
              <a:extLst>
                <a:ext uri="{FF2B5EF4-FFF2-40B4-BE49-F238E27FC236}">
                  <a16:creationId xmlns:a16="http://schemas.microsoft.com/office/drawing/2014/main" id="{D3F6E08D-8546-943C-26FE-94469940AC44}"/>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4" name="Grupo 33">
            <a:extLst>
              <a:ext uri="{FF2B5EF4-FFF2-40B4-BE49-F238E27FC236}">
                <a16:creationId xmlns:a16="http://schemas.microsoft.com/office/drawing/2014/main" id="{3BBFE707-8287-28B4-299B-72CDA9A1726A}"/>
              </a:ext>
            </a:extLst>
          </p:cNvPr>
          <p:cNvGrpSpPr/>
          <p:nvPr/>
        </p:nvGrpSpPr>
        <p:grpSpPr>
          <a:xfrm rot="20020358">
            <a:off x="6835025" y="5098529"/>
            <a:ext cx="489377" cy="183578"/>
            <a:chOff x="1753610" y="150970"/>
            <a:chExt cx="336980" cy="394203"/>
          </a:xfrm>
        </p:grpSpPr>
        <p:sp>
          <p:nvSpPr>
            <p:cNvPr id="35" name="Flecha: a la derecha 34">
              <a:extLst>
                <a:ext uri="{FF2B5EF4-FFF2-40B4-BE49-F238E27FC236}">
                  <a16:creationId xmlns:a16="http://schemas.microsoft.com/office/drawing/2014/main" id="{BDF32FBC-E819-38BC-8DA3-557991D91F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Flecha: a la derecha 4">
              <a:extLst>
                <a:ext uri="{FF2B5EF4-FFF2-40B4-BE49-F238E27FC236}">
                  <a16:creationId xmlns:a16="http://schemas.microsoft.com/office/drawing/2014/main" id="{F9704090-7039-635C-F08B-5E4B21FB790E}"/>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7" name="Grupo 36">
            <a:extLst>
              <a:ext uri="{FF2B5EF4-FFF2-40B4-BE49-F238E27FC236}">
                <a16:creationId xmlns:a16="http://schemas.microsoft.com/office/drawing/2014/main" id="{F91B0B37-D6D5-80FD-596F-2BBCB7E1CC6D}"/>
              </a:ext>
            </a:extLst>
          </p:cNvPr>
          <p:cNvGrpSpPr/>
          <p:nvPr/>
        </p:nvGrpSpPr>
        <p:grpSpPr>
          <a:xfrm rot="1264697">
            <a:off x="6830936" y="5660379"/>
            <a:ext cx="489377" cy="183578"/>
            <a:chOff x="1753610" y="150970"/>
            <a:chExt cx="336980" cy="394203"/>
          </a:xfrm>
        </p:grpSpPr>
        <p:sp>
          <p:nvSpPr>
            <p:cNvPr id="38" name="Flecha: a la derecha 37">
              <a:extLst>
                <a:ext uri="{FF2B5EF4-FFF2-40B4-BE49-F238E27FC236}">
                  <a16:creationId xmlns:a16="http://schemas.microsoft.com/office/drawing/2014/main" id="{21C4E1B4-E833-AD00-195F-8AAED57D0BA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34EC344A-C4A9-C7E8-A466-74B6E2D71579}"/>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26242448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23"/>
          </p:nvPr>
        </p:nvSpPr>
        <p:spPr>
          <a:xfrm>
            <a:off x="6322671" y="797601"/>
            <a:ext cx="4721161" cy="283907"/>
          </a:xfrm>
        </p:spPr>
        <p:txBody>
          <a:bodyPr/>
          <a:lstStyle/>
          <a:p>
            <a:r>
              <a:rPr lang="es-ES" dirty="0"/>
              <a:t>Preprocesamiento</a:t>
            </a:r>
          </a:p>
        </p:txBody>
      </p:sp>
      <p:sp>
        <p:nvSpPr>
          <p:cNvPr id="6" name="Marcador de texto 5"/>
          <p:cNvSpPr>
            <a:spLocks noGrp="1"/>
          </p:cNvSpPr>
          <p:nvPr>
            <p:ph type="body" sz="quarter" idx="20"/>
          </p:nvPr>
        </p:nvSpPr>
        <p:spPr>
          <a:xfrm>
            <a:off x="333925" y="2820836"/>
            <a:ext cx="4721161" cy="342900"/>
          </a:xfrm>
        </p:spPr>
        <p:txBody>
          <a:bodyPr/>
          <a:lstStyle/>
          <a:p>
            <a:r>
              <a:rPr lang="es-ES" dirty="0">
                <a:solidFill>
                  <a:schemeClr val="bg2"/>
                </a:solidFill>
              </a:rPr>
              <a:t>Características</a:t>
            </a:r>
          </a:p>
        </p:txBody>
      </p:sp>
      <p:sp>
        <p:nvSpPr>
          <p:cNvPr id="7" name="Marcador de texto 6"/>
          <p:cNvSpPr>
            <a:spLocks noGrp="1"/>
          </p:cNvSpPr>
          <p:nvPr>
            <p:ph type="body" sz="quarter" idx="21"/>
          </p:nvPr>
        </p:nvSpPr>
        <p:spPr>
          <a:xfrm>
            <a:off x="257462" y="3119368"/>
            <a:ext cx="5411818" cy="3292459"/>
          </a:xfrm>
        </p:spPr>
        <p:txBody>
          <a:bodyPr/>
          <a:lstStyle/>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Publicado en el año 2016 por investigadores de la Universidad de Stanford.</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Existe una segunda versión de </a:t>
            </a:r>
            <a:r>
              <a:rPr lang="es-ES" sz="1400" b="0" i="0" u="none" strike="noStrike" baseline="0" dirty="0" err="1">
                <a:latin typeface="TeXGyreHeros-Regular"/>
              </a:rPr>
              <a:t>SQuAD</a:t>
            </a:r>
            <a:r>
              <a:rPr lang="es-ES" sz="1400" b="0" i="0" u="none" strike="noStrike" baseline="0" dirty="0">
                <a:latin typeface="TeXGyreHeros-Regular"/>
              </a:rPr>
              <a:t> (v2.0) publicada por los mismos investigadores en el año 2018. Esta versión se diferencia de la primera en que en algunas oportunidades la respuesta no se encuentra en el texto original y está enfocada a ser utilizada en soluciones donde el modelo debe fabricar la respuesta de algún modo. </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Por</a:t>
            </a:r>
            <a:r>
              <a:rPr lang="es-ES" sz="1400" dirty="0">
                <a:latin typeface="TeXGyreHeros-Regular"/>
              </a:rPr>
              <a:t> </a:t>
            </a:r>
            <a:r>
              <a:rPr lang="es-ES" sz="1400" b="0" i="0" u="none" strike="noStrike" baseline="0" dirty="0">
                <a:latin typeface="TeXGyreHeros-Regular"/>
              </a:rPr>
              <a:t>simplicidad en este trabajó se utilizó la versión 1.1 de este conjunto de datos.</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Este conjunto de datos contiene un total de 107.785 preguntas extraídas de un conjunto de 536 artículos seleccionados de la Wikipedia, en un amplio rango de tópicos. </a:t>
            </a:r>
            <a:endParaRPr lang="es-ES" sz="1200" dirty="0"/>
          </a:p>
        </p:txBody>
      </p:sp>
      <p:sp>
        <p:nvSpPr>
          <p:cNvPr id="17" name="Marcador de texto 1">
            <a:extLst>
              <a:ext uri="{FF2B5EF4-FFF2-40B4-BE49-F238E27FC236}">
                <a16:creationId xmlns:a16="http://schemas.microsoft.com/office/drawing/2014/main" id="{11B3B320-E29E-DC5C-5CE7-C89D31244565}"/>
              </a:ext>
            </a:extLst>
          </p:cNvPr>
          <p:cNvSpPr>
            <a:spLocks noGrp="1"/>
          </p:cNvSpPr>
          <p:nvPr>
            <p:ph type="body" sz="quarter" idx="22"/>
          </p:nvPr>
        </p:nvSpPr>
        <p:spPr>
          <a:xfrm>
            <a:off x="6322671" y="1254247"/>
            <a:ext cx="5692866" cy="1031754"/>
          </a:xfrm>
        </p:spPr>
        <p:txBody>
          <a:bodyPr/>
          <a:lstStyle/>
          <a:p>
            <a:pPr marL="0" indent="0" algn="l">
              <a:buNone/>
            </a:pPr>
            <a:r>
              <a:rPr lang="es-ES" sz="1800" b="0" i="0" u="none" strike="noStrike" baseline="0" dirty="0">
                <a:latin typeface="TeXGyreHeros-Regular"/>
              </a:rPr>
              <a:t>Los archivos que componen este conjunto de datos se encuentran en </a:t>
            </a:r>
            <a:r>
              <a:rPr lang="es-ES" sz="1800" b="0" i="1" u="none" strike="noStrike" baseline="0" dirty="0">
                <a:latin typeface="TeXGyreHeros-Italic"/>
              </a:rPr>
              <a:t>formato .</a:t>
            </a:r>
            <a:r>
              <a:rPr lang="es-ES" sz="1800" b="0" i="1" u="none" strike="noStrike" baseline="0" dirty="0" err="1">
                <a:latin typeface="TeXGyreHeros-Italic"/>
              </a:rPr>
              <a:t>json</a:t>
            </a:r>
            <a:r>
              <a:rPr lang="es-ES" sz="1800" b="0" i="1" u="none" strike="noStrike" baseline="0" dirty="0">
                <a:latin typeface="TeXGyreHeros-Italic"/>
              </a:rPr>
              <a:t> </a:t>
            </a:r>
            <a:r>
              <a:rPr lang="es-ES" sz="1800" b="0" i="0" u="none" strike="noStrike" baseline="0" dirty="0">
                <a:latin typeface="TeXGyreHeros-Regular"/>
              </a:rPr>
              <a:t>y vienen en las siguientes particiones, generadas aleatoriamente:</a:t>
            </a:r>
          </a:p>
        </p:txBody>
      </p:sp>
      <p:sp>
        <p:nvSpPr>
          <p:cNvPr id="10" name="Marcador de texto 4">
            <a:extLst>
              <a:ext uri="{FF2B5EF4-FFF2-40B4-BE49-F238E27FC236}">
                <a16:creationId xmlns:a16="http://schemas.microsoft.com/office/drawing/2014/main" id="{1C85F2B4-5A9E-6DC1-C183-D57275B6A6F9}"/>
              </a:ext>
            </a:extLst>
          </p:cNvPr>
          <p:cNvSpPr txBox="1">
            <a:spLocks/>
          </p:cNvSpPr>
          <p:nvPr/>
        </p:nvSpPr>
        <p:spPr>
          <a:xfrm>
            <a:off x="257463" y="894089"/>
            <a:ext cx="7293021"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Respuesta a preguntas </a:t>
            </a:r>
          </a:p>
          <a:p>
            <a:r>
              <a:rPr lang="es-CL" dirty="0"/>
              <a:t>conjunto de datos</a:t>
            </a:r>
          </a:p>
        </p:txBody>
      </p:sp>
      <p:sp>
        <p:nvSpPr>
          <p:cNvPr id="11" name="Marcador de texto 2">
            <a:extLst>
              <a:ext uri="{FF2B5EF4-FFF2-40B4-BE49-F238E27FC236}">
                <a16:creationId xmlns:a16="http://schemas.microsoft.com/office/drawing/2014/main" id="{357F4E4C-01DE-DB0B-2B11-64BFFC53D8A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2" name="Marcador de texto 2">
            <a:extLst>
              <a:ext uri="{FF2B5EF4-FFF2-40B4-BE49-F238E27FC236}">
                <a16:creationId xmlns:a16="http://schemas.microsoft.com/office/drawing/2014/main" id="{DFF9DFD4-9374-59F9-FDAE-D5BD097CF3B4}"/>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13" name="CuadroTexto 12">
            <a:extLst>
              <a:ext uri="{FF2B5EF4-FFF2-40B4-BE49-F238E27FC236}">
                <a16:creationId xmlns:a16="http://schemas.microsoft.com/office/drawing/2014/main" id="{5C15CEA7-3CFD-7D49-636A-5ABA3253E4C2}"/>
              </a:ext>
            </a:extLst>
          </p:cNvPr>
          <p:cNvSpPr txBox="1"/>
          <p:nvPr/>
        </p:nvSpPr>
        <p:spPr>
          <a:xfrm>
            <a:off x="257462" y="2043119"/>
            <a:ext cx="5125375"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9" name="Gráfico 18">
            <a:extLst>
              <a:ext uri="{FF2B5EF4-FFF2-40B4-BE49-F238E27FC236}">
                <a16:creationId xmlns:a16="http://schemas.microsoft.com/office/drawing/2014/main" id="{5D66CF54-9014-730C-970C-C753AFAC0EEF}"/>
              </a:ext>
            </a:extLst>
          </p:cNvPr>
          <p:cNvGraphicFramePr/>
          <p:nvPr>
            <p:extLst>
              <p:ext uri="{D42A27DB-BD31-4B8C-83A1-F6EECF244321}">
                <p14:modId xmlns:p14="http://schemas.microsoft.com/office/powerpoint/2010/main" val="1083037904"/>
              </p:ext>
            </p:extLst>
          </p:nvPr>
        </p:nvGraphicFramePr>
        <p:xfrm>
          <a:off x="7246794" y="2892823"/>
          <a:ext cx="4066452" cy="35190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867246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8" name="CuadroTexto 7">
            <a:extLst>
              <a:ext uri="{FF2B5EF4-FFF2-40B4-BE49-F238E27FC236}">
                <a16:creationId xmlns:a16="http://schemas.microsoft.com/office/drawing/2014/main" id="{B077462F-A145-5FB9-CC8B-8595EC3ADA4C}"/>
              </a:ext>
            </a:extLst>
          </p:cNvPr>
          <p:cNvSpPr txBox="1"/>
          <p:nvPr/>
        </p:nvSpPr>
        <p:spPr>
          <a:xfrm>
            <a:off x="331537" y="1684745"/>
            <a:ext cx="10828421" cy="1200329"/>
          </a:xfrm>
          <a:prstGeom prst="rect">
            <a:avLst/>
          </a:prstGeom>
          <a:noFill/>
        </p:spPr>
        <p:txBody>
          <a:bodyPr wrap="square">
            <a:spAutoFit/>
          </a:bodyPr>
          <a:lstStyle/>
          <a:p>
            <a:pPr algn="l"/>
            <a:r>
              <a:rPr lang="es-ES" sz="1800" b="0" i="0" u="none" strike="noStrike" baseline="0" dirty="0">
                <a:solidFill>
                  <a:srgbClr val="000000"/>
                </a:solidFill>
                <a:latin typeface="TeXGyreHeros-Regular"/>
              </a:rPr>
              <a:t>Hay dos métricas dominantes utilizadas por muchos conjuntos de datos de respuesta 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a:t>
            </a:r>
          </a:p>
          <a:p>
            <a:pPr algn="l"/>
            <a:r>
              <a:rPr lang="es-ES" sz="1800" b="0" i="0" u="none" strike="noStrike" baseline="0" dirty="0">
                <a:solidFill>
                  <a:srgbClr val="000000"/>
                </a:solidFill>
                <a:latin typeface="TeXGyreHeros-Regular"/>
              </a:rPr>
              <a:t>Las puntuaciones generales de EM y F1 se calculan para un modelo promediando las puntuaciones de los ejemplos individuales.</a:t>
            </a:r>
          </a:p>
        </p:txBody>
      </p:sp>
      <p:sp>
        <p:nvSpPr>
          <p:cNvPr id="9" name="Rectángulo: esquinas redondeadas 8">
            <a:extLst>
              <a:ext uri="{FF2B5EF4-FFF2-40B4-BE49-F238E27FC236}">
                <a16:creationId xmlns:a16="http://schemas.microsoft.com/office/drawing/2014/main" id="{BEA34162-FA9F-3913-009D-4DAD1A5E9EAF}"/>
              </a:ext>
            </a:extLst>
          </p:cNvPr>
          <p:cNvSpPr/>
          <p:nvPr/>
        </p:nvSpPr>
        <p:spPr>
          <a:xfrm>
            <a:off x="778704" y="3324799"/>
            <a:ext cx="3085432" cy="2639112"/>
          </a:xfrm>
          <a:prstGeom prst="roundRect">
            <a:avLst>
              <a:gd name="adj" fmla="val 7440"/>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esquinas redondeadas 9">
            <a:extLst>
              <a:ext uri="{FF2B5EF4-FFF2-40B4-BE49-F238E27FC236}">
                <a16:creationId xmlns:a16="http://schemas.microsoft.com/office/drawing/2014/main" id="{964476C1-014C-D0E6-A63F-633B4D0FC2EF}"/>
              </a:ext>
            </a:extLst>
          </p:cNvPr>
          <p:cNvSpPr/>
          <p:nvPr/>
        </p:nvSpPr>
        <p:spPr>
          <a:xfrm>
            <a:off x="4407816" y="3317337"/>
            <a:ext cx="3085431" cy="2639112"/>
          </a:xfrm>
          <a:prstGeom prst="roundRect">
            <a:avLst>
              <a:gd name="adj" fmla="val 6367"/>
            </a:avLst>
          </a:prstGeom>
          <a:solidFill>
            <a:schemeClr val="bg1"/>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CuadroTexto 10">
            <a:extLst>
              <a:ext uri="{FF2B5EF4-FFF2-40B4-BE49-F238E27FC236}">
                <a16:creationId xmlns:a16="http://schemas.microsoft.com/office/drawing/2014/main" id="{07E70E43-1A2C-26DB-90F1-E6714FB7A8E5}"/>
              </a:ext>
            </a:extLst>
          </p:cNvPr>
          <p:cNvSpPr txBox="1"/>
          <p:nvPr/>
        </p:nvSpPr>
        <p:spPr>
          <a:xfrm>
            <a:off x="1105265" y="3519172"/>
            <a:ext cx="2432310" cy="276999"/>
          </a:xfrm>
          <a:prstGeom prst="rect">
            <a:avLst/>
          </a:prstGeom>
          <a:noFill/>
        </p:spPr>
        <p:txBody>
          <a:bodyPr wrap="square">
            <a:spAutoFit/>
          </a:bodyPr>
          <a:lstStyle/>
          <a:p>
            <a:r>
              <a:rPr lang="es-CL" sz="1200" b="1" i="0" u="none" strike="noStrike" baseline="0" dirty="0">
                <a:solidFill>
                  <a:srgbClr val="000000"/>
                </a:solidFill>
                <a:latin typeface="TeXGyreHeros-Bold"/>
              </a:rPr>
              <a:t>Coincidencia exacta o </a:t>
            </a:r>
            <a:r>
              <a:rPr lang="es-CL" sz="1200" b="1" i="0" u="none" strike="noStrike" baseline="0" dirty="0" err="1">
                <a:solidFill>
                  <a:srgbClr val="000000"/>
                </a:solidFill>
                <a:latin typeface="TeXGyreHeros-Bold"/>
              </a:rPr>
              <a:t>Exact</a:t>
            </a:r>
            <a:r>
              <a:rPr lang="es-CL" sz="1200" b="1" i="0" u="none" strike="noStrike" baseline="0" dirty="0">
                <a:solidFill>
                  <a:srgbClr val="000000"/>
                </a:solidFill>
                <a:latin typeface="TeXGyreHeros-Bold"/>
              </a:rPr>
              <a:t> Match </a:t>
            </a:r>
            <a:endParaRPr lang="es-CL" sz="1200" dirty="0"/>
          </a:p>
        </p:txBody>
      </p:sp>
      <p:sp>
        <p:nvSpPr>
          <p:cNvPr id="15" name="CuadroTexto 14">
            <a:extLst>
              <a:ext uri="{FF2B5EF4-FFF2-40B4-BE49-F238E27FC236}">
                <a16:creationId xmlns:a16="http://schemas.microsoft.com/office/drawing/2014/main" id="{119C8EE0-E68C-8727-E59E-4297EFE26D66}"/>
              </a:ext>
            </a:extLst>
          </p:cNvPr>
          <p:cNvSpPr txBox="1"/>
          <p:nvPr/>
        </p:nvSpPr>
        <p:spPr>
          <a:xfrm>
            <a:off x="4737603" y="3519172"/>
            <a:ext cx="2425856" cy="276999"/>
          </a:xfrm>
          <a:prstGeom prst="rect">
            <a:avLst/>
          </a:prstGeom>
          <a:noFill/>
        </p:spPr>
        <p:txBody>
          <a:bodyPr wrap="square">
            <a:spAutoFit/>
          </a:bodyPr>
          <a:lstStyle/>
          <a:p>
            <a:pPr algn="ctr"/>
            <a:r>
              <a:rPr lang="es-ES" sz="1200" b="1" i="0" u="none" strike="noStrike" baseline="0" dirty="0">
                <a:solidFill>
                  <a:srgbClr val="000000"/>
                </a:solidFill>
                <a:latin typeface="TeXGyreHeros-Bold"/>
              </a:rPr>
              <a:t>La puntuación F1 o F1 score </a:t>
            </a:r>
            <a:endParaRPr lang="es-CL" sz="1200" dirty="0"/>
          </a:p>
        </p:txBody>
      </p:sp>
      <p:sp>
        <p:nvSpPr>
          <p:cNvPr id="17" name="CuadroTexto 16">
            <a:extLst>
              <a:ext uri="{FF2B5EF4-FFF2-40B4-BE49-F238E27FC236}">
                <a16:creationId xmlns:a16="http://schemas.microsoft.com/office/drawing/2014/main" id="{A40BE416-22D6-4478-2913-094A5820885F}"/>
              </a:ext>
            </a:extLst>
          </p:cNvPr>
          <p:cNvSpPr txBox="1"/>
          <p:nvPr/>
        </p:nvSpPr>
        <p:spPr>
          <a:xfrm>
            <a:off x="1045701" y="4007224"/>
            <a:ext cx="2491874" cy="600164"/>
          </a:xfrm>
          <a:prstGeom prst="rect">
            <a:avLst/>
          </a:prstGeom>
          <a:noFill/>
        </p:spPr>
        <p:txBody>
          <a:bodyPr wrap="square">
            <a:sp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Texto + Pregunta </a:t>
            </a:r>
            <a:r>
              <a:rPr lang="es-ES" sz="1100" b="0" i="0" u="none" strike="noStrike" baseline="0" dirty="0">
                <a:latin typeface="TeXGyreHeros-Regular"/>
                <a:sym typeface="Wingdings" panose="05000000000000000000" pitchFamily="2" charset="2"/>
              </a:rPr>
              <a:t> Predicción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Si, Predicción == Respuesta  EM=1</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Sino, EM=0  </a:t>
            </a:r>
            <a:endParaRPr lang="es-CL" sz="1100" dirty="0"/>
          </a:p>
        </p:txBody>
      </p:sp>
      <p:sp>
        <p:nvSpPr>
          <p:cNvPr id="18" name="CuadroTexto 17">
            <a:extLst>
              <a:ext uri="{FF2B5EF4-FFF2-40B4-BE49-F238E27FC236}">
                <a16:creationId xmlns:a16="http://schemas.microsoft.com/office/drawing/2014/main" id="{513E95E2-1EF1-1B24-4C59-1FDDC4879400}"/>
              </a:ext>
            </a:extLst>
          </p:cNvPr>
          <p:cNvSpPr txBox="1"/>
          <p:nvPr/>
        </p:nvSpPr>
        <p:spPr>
          <a:xfrm>
            <a:off x="4580683" y="3916905"/>
            <a:ext cx="2775283" cy="1615827"/>
          </a:xfrm>
          <a:prstGeom prst="rect">
            <a:avLst/>
          </a:prstGeom>
          <a:noFill/>
        </p:spPr>
        <p:txBody>
          <a:bodyPr wrap="square">
            <a:spAutoFit/>
          </a:bodyPr>
          <a:lstStyle/>
          <a:p>
            <a:pPr marL="171450" indent="-171450" algn="l">
              <a:buFont typeface="Arial" panose="020B0604020202020204" pitchFamily="34" charset="0"/>
              <a:buChar char="•"/>
            </a:pPr>
            <a:r>
              <a:rPr lang="es-ES" sz="1100" b="0" i="0" u="none" strike="noStrike" baseline="0" dirty="0">
                <a:solidFill>
                  <a:srgbClr val="000000"/>
                </a:solidFill>
                <a:latin typeface="TeXGyreHeros-Regular"/>
              </a:rPr>
              <a:t>Se calcula sobre las palabras individuales de la predicción frente a las de la respuesta verdadera. </a:t>
            </a:r>
          </a:p>
          <a:p>
            <a:pPr marL="171450" indent="-171450" algn="l">
              <a:buFont typeface="Arial" panose="020B0604020202020204" pitchFamily="34" charset="0"/>
              <a:buChar char="•"/>
            </a:pPr>
            <a:r>
              <a:rPr lang="es-ES" sz="1100" b="0" i="1" u="none" strike="noStrike" baseline="0" dirty="0" err="1">
                <a:solidFill>
                  <a:srgbClr val="000000"/>
                </a:solidFill>
                <a:latin typeface="TeXGyreHeros-Regular"/>
              </a:rPr>
              <a:t>Precision</a:t>
            </a:r>
            <a:r>
              <a:rPr lang="es-ES" sz="1100" b="0" i="0" u="none" strike="noStrike" baseline="0" dirty="0">
                <a:solidFill>
                  <a:srgbClr val="000000"/>
                </a:solidFill>
                <a:latin typeface="TeXGyreHeros-Regular"/>
              </a:rPr>
              <a:t> es la relación entre la cantidad de palabras compartidas y la cantidad total de palabras en la predicción.</a:t>
            </a:r>
          </a:p>
          <a:p>
            <a:pPr marL="171450" indent="-171450" algn="l">
              <a:buFont typeface="Arial" panose="020B0604020202020204" pitchFamily="34" charset="0"/>
              <a:buChar char="•"/>
            </a:pPr>
            <a:r>
              <a:rPr lang="es-ES" sz="1100" dirty="0">
                <a:solidFill>
                  <a:srgbClr val="000000"/>
                </a:solidFill>
                <a:latin typeface="TeXGyreHeros-Regular"/>
              </a:rPr>
              <a:t>E</a:t>
            </a:r>
            <a:r>
              <a:rPr lang="es-ES" sz="1100" b="0" i="0" u="none" strike="noStrike" baseline="0" dirty="0">
                <a:solidFill>
                  <a:srgbClr val="000000"/>
                </a:solidFill>
                <a:latin typeface="TeXGyreHeros-Regular"/>
              </a:rPr>
              <a:t>l </a:t>
            </a:r>
            <a:r>
              <a:rPr lang="es-ES" sz="1100" b="0" i="1" u="none" strike="noStrike" baseline="0" dirty="0" err="1">
                <a:solidFill>
                  <a:srgbClr val="000000"/>
                </a:solidFill>
                <a:latin typeface="TeXGyreHeros-Regular"/>
              </a:rPr>
              <a:t>recall</a:t>
            </a:r>
            <a:r>
              <a:rPr lang="es-ES" sz="1100" b="0" i="0" u="none" strike="noStrike" baseline="0" dirty="0">
                <a:solidFill>
                  <a:srgbClr val="000000"/>
                </a:solidFill>
                <a:latin typeface="TeXGyreHeros-Regular"/>
              </a:rPr>
              <a:t> es la relación entre la cantidad de palabras compartidas. al número total de palabras en la verdad </a:t>
            </a:r>
            <a:r>
              <a:rPr lang="es-CL" sz="1100" b="0" i="0" u="none" strike="noStrike" baseline="0" dirty="0">
                <a:solidFill>
                  <a:srgbClr val="000000"/>
                </a:solidFill>
                <a:latin typeface="TeXGyreHeros-Regular"/>
              </a:rPr>
              <a:t>fundamental.</a:t>
            </a:r>
            <a:endParaRPr lang="es-CL" sz="900" dirty="0"/>
          </a:p>
        </p:txBody>
      </p:sp>
      <p:sp>
        <p:nvSpPr>
          <p:cNvPr id="19" name="CuadroTexto 18">
            <a:extLst>
              <a:ext uri="{FF2B5EF4-FFF2-40B4-BE49-F238E27FC236}">
                <a16:creationId xmlns:a16="http://schemas.microsoft.com/office/drawing/2014/main" id="{2DA52A84-AB94-5F70-8076-5B23175B8393}"/>
              </a:ext>
            </a:extLst>
          </p:cNvPr>
          <p:cNvSpPr txBox="1"/>
          <p:nvPr/>
        </p:nvSpPr>
        <p:spPr>
          <a:xfrm>
            <a:off x="883806" y="4932568"/>
            <a:ext cx="2818435" cy="600164"/>
          </a:xfrm>
          <a:prstGeom prst="rect">
            <a:avLst/>
          </a:prstGeom>
          <a:noFill/>
        </p:spPr>
        <p:txBody>
          <a:bodyPr wrap="square">
            <a:spAutoFit/>
          </a:bodyPr>
          <a:lstStyle/>
          <a:p>
            <a:pPr algn="l"/>
            <a:r>
              <a:rPr lang="es-CL" sz="1100" b="0" i="0" u="none" strike="noStrike" baseline="0" dirty="0">
                <a:solidFill>
                  <a:srgbClr val="000000"/>
                </a:solidFill>
                <a:latin typeface="TeXGyreHeros-Regular"/>
              </a:rPr>
              <a:t>Esta es una métrica estricta de todo o nada, estar equivocado por un solo carácter da como resultado </a:t>
            </a:r>
            <a:r>
              <a:rPr lang="es-ES" sz="1100" b="0" i="0" u="none" strike="noStrike" baseline="0" dirty="0">
                <a:solidFill>
                  <a:srgbClr val="000000"/>
                </a:solidFill>
                <a:latin typeface="TeXGyreHeros-Regular"/>
              </a:rPr>
              <a:t>una puntuación de 0.</a:t>
            </a:r>
            <a:endParaRPr lang="es-CL" sz="1100" dirty="0"/>
          </a:p>
        </p:txBody>
      </p:sp>
      <p:pic>
        <p:nvPicPr>
          <p:cNvPr id="2054" name="Picture 6" descr="An Introduction to Accuracy, Precision, Recall &amp; F1-Score in Machine  Learning - Machine Learning Tutorial">
            <a:extLst>
              <a:ext uri="{FF2B5EF4-FFF2-40B4-BE49-F238E27FC236}">
                <a16:creationId xmlns:a16="http://schemas.microsoft.com/office/drawing/2014/main" id="{87613BC3-B282-8D57-608B-4FCBC4C7D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8822" y="3616015"/>
            <a:ext cx="2887913" cy="1982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501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1908146198"/>
              </p:ext>
            </p:extLst>
          </p:nvPr>
        </p:nvGraphicFramePr>
        <p:xfrm>
          <a:off x="421653" y="2570260"/>
          <a:ext cx="4115032" cy="255456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337404">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2019</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“A BERT Baseline for the Natural Questions”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dirty="0">
                          <a:solidFill>
                            <a:schemeClr val="tx1"/>
                          </a:solidFill>
                          <a:latin typeface="TeXGyreHeros-Regular"/>
                        </a:rPr>
                        <a:t>Chris Alberti, Google</a:t>
                      </a:r>
                    </a:p>
                    <a:p>
                      <a:pPr marL="171450" indent="-171450">
                        <a:buFont typeface="Arial" panose="020B0604020202020204" pitchFamily="34" charset="0"/>
                        <a:buChar char="•"/>
                      </a:pPr>
                      <a:r>
                        <a:rPr lang="es-ES" sz="900" b="0" dirty="0">
                          <a:solidFill>
                            <a:schemeClr val="tx1"/>
                          </a:solidFill>
                          <a:latin typeface="TeXGyreHeros-Regular"/>
                        </a:rPr>
                        <a:t>Kenton Lee, Google</a:t>
                      </a:r>
                    </a:p>
                    <a:p>
                      <a:pPr marL="171450" indent="-171450">
                        <a:buFont typeface="Arial" panose="020B0604020202020204" pitchFamily="34" charset="0"/>
                        <a:buChar char="•"/>
                      </a:pPr>
                      <a:r>
                        <a:rPr lang="es-ES" sz="900" b="0" dirty="0">
                          <a:solidFill>
                            <a:schemeClr val="tx1"/>
                          </a:solidFill>
                          <a:latin typeface="TeXGyreHeros-Regular"/>
                        </a:rPr>
                        <a:t>Michael Collins, Google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En este mismo estudio los autores comparan el desempeño de BERT con otros modelos que resolvían la tarea en ese momento y además lo compararon con el desempeño de la tarea realizada por un humano común y un humano experto.</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los autores concluyen que BERT debe ser la nueva línea base y que constituye un buen punto de partida para los modelos de preguntas y respuestas y </a:t>
                      </a:r>
                      <a:r>
                        <a:rPr lang="es-ES" sz="900" b="0" i="0" u="none" strike="noStrike" kern="1200" baseline="0" dirty="0" err="1">
                          <a:solidFill>
                            <a:schemeClr val="tx1"/>
                          </a:solidFill>
                          <a:latin typeface="TeXGyreHeros-Regular"/>
                          <a:ea typeface="+mn-ea"/>
                          <a:cs typeface="+mn-cs"/>
                        </a:rPr>
                        <a:t>datasets</a:t>
                      </a:r>
                      <a:r>
                        <a:rPr lang="es-ES" sz="900" b="0" i="0" u="none" strike="noStrike" kern="1200" baseline="0" dirty="0">
                          <a:solidFill>
                            <a:schemeClr val="tx1"/>
                          </a:solidFill>
                          <a:latin typeface="TeXGyreHeros-Regular"/>
                          <a:ea typeface="+mn-ea"/>
                          <a:cs typeface="+mn-cs"/>
                        </a:rPr>
                        <a:t> con características similares.</a:t>
                      </a:r>
                    </a:p>
                    <a:p>
                      <a:pPr marL="171450" indent="-171450">
                        <a:buFont typeface="Arial" panose="020B0604020202020204" pitchFamily="34" charset="0"/>
                        <a:buChar char="•"/>
                      </a:pPr>
                      <a:r>
                        <a:rPr lang="es-ES" sz="900" b="0" dirty="0">
                          <a:solidFill>
                            <a:schemeClr val="tx1"/>
                          </a:solidFill>
                          <a:latin typeface="TeXGyreHeros-Regular"/>
                        </a:rPr>
                        <a:t>Los autores concluyen que los resultados obtenidos por los modelos de respuesta a preguntas basados en BERT también se están acercando rápidamente al rendimiento humano informado para estos conjuntos de datos.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B061C46C-0DAF-D8DC-D7E2-A9D5AB226C82}"/>
              </a:ext>
            </a:extLst>
          </p:cNvPr>
          <p:cNvPicPr>
            <a:picLocks noChangeAspect="1"/>
          </p:cNvPicPr>
          <p:nvPr/>
        </p:nvPicPr>
        <p:blipFill>
          <a:blip r:embed="rId3"/>
          <a:stretch>
            <a:fillRect/>
          </a:stretch>
        </p:blipFill>
        <p:spPr>
          <a:xfrm>
            <a:off x="5576288" y="3046328"/>
            <a:ext cx="5803747" cy="1354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977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915569486"/>
              </p:ext>
            </p:extLst>
          </p:nvPr>
        </p:nvGraphicFramePr>
        <p:xfrm>
          <a:off x="459084" y="2801391"/>
          <a:ext cx="4241252" cy="1893280"/>
        </p:xfrm>
        <a:graphic>
          <a:graphicData uri="http://schemas.openxmlformats.org/drawingml/2006/table">
            <a:tbl>
              <a:tblPr firstRow="1" bandRow="1">
                <a:tableStyleId>{5C22544A-7EE6-4342-B048-85BDC9FD1C3A}</a:tableStyleId>
              </a:tblPr>
              <a:tblGrid>
                <a:gridCol w="788942">
                  <a:extLst>
                    <a:ext uri="{9D8B030D-6E8A-4147-A177-3AD203B41FA5}">
                      <a16:colId xmlns:a16="http://schemas.microsoft.com/office/drawing/2014/main" val="103716063"/>
                    </a:ext>
                  </a:extLst>
                </a:gridCol>
                <a:gridCol w="3452310">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2020</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“Comparative Study of Machine Learning Models and BERT on </a:t>
                      </a:r>
                      <a:r>
                        <a:rPr lang="en-US" sz="900" b="0" i="0" dirty="0" err="1">
                          <a:solidFill>
                            <a:srgbClr val="111111"/>
                          </a:solidFill>
                          <a:effectLst/>
                          <a:latin typeface="TeXGyreHeros-Regular"/>
                        </a:rPr>
                        <a:t>SQuAD</a:t>
                      </a:r>
                      <a:r>
                        <a:rPr lang="en-US" sz="900" b="0" i="0" dirty="0">
                          <a:solidFill>
                            <a:srgbClr val="111111"/>
                          </a:solidFill>
                          <a:effectLst/>
                          <a:latin typeface="TeXGyreHeros-Regular"/>
                        </a:rPr>
                        <a:t>”</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dirty="0" err="1">
                          <a:solidFill>
                            <a:schemeClr val="tx1"/>
                          </a:solidFill>
                          <a:latin typeface="TeXGyreHeros-Regular"/>
                        </a:rPr>
                        <a:t>Devshree</a:t>
                      </a:r>
                      <a:r>
                        <a:rPr lang="es-ES" sz="900" b="0" dirty="0">
                          <a:solidFill>
                            <a:schemeClr val="tx1"/>
                          </a:solidFill>
                          <a:latin typeface="TeXGyreHeros-Regular"/>
                        </a:rPr>
                        <a:t> Patel, </a:t>
                      </a:r>
                      <a:r>
                        <a:rPr lang="es-ES" sz="900" b="0" dirty="0" err="1">
                          <a:solidFill>
                            <a:schemeClr val="tx1"/>
                          </a:solidFill>
                          <a:latin typeface="TeXGyreHeros-Regular"/>
                        </a:rPr>
                        <a:t>Ahmedabad</a:t>
                      </a:r>
                      <a:r>
                        <a:rPr lang="es-ES" sz="900" b="0" dirty="0">
                          <a:solidFill>
                            <a:schemeClr val="tx1"/>
                          </a:solidFill>
                          <a:latin typeface="TeXGyreHeros-Regular"/>
                        </a:rPr>
                        <a:t> </a:t>
                      </a:r>
                      <a:r>
                        <a:rPr lang="es-ES" sz="900" b="0" dirty="0" err="1">
                          <a:solidFill>
                            <a:schemeClr val="tx1"/>
                          </a:solidFill>
                          <a:latin typeface="TeXGyreHeros-Regular"/>
                        </a:rPr>
                        <a:t>University</a:t>
                      </a:r>
                      <a:endParaRPr lang="es-ES" sz="900" b="0" dirty="0">
                        <a:solidFill>
                          <a:schemeClr val="tx1"/>
                        </a:solidFill>
                        <a:latin typeface="TeXGyreHeros-Regular"/>
                      </a:endParaRPr>
                    </a:p>
                    <a:p>
                      <a:pPr marL="171450" indent="-171450">
                        <a:buFont typeface="Arial" panose="020B0604020202020204" pitchFamily="34" charset="0"/>
                        <a:buChar char="•"/>
                      </a:pPr>
                      <a:r>
                        <a:rPr lang="es-ES" sz="900" b="0" dirty="0" err="1">
                          <a:solidFill>
                            <a:schemeClr val="tx1"/>
                          </a:solidFill>
                          <a:latin typeface="TeXGyreHeros-Regular"/>
                        </a:rPr>
                        <a:t>Param</a:t>
                      </a:r>
                      <a:r>
                        <a:rPr lang="es-ES" sz="900" b="0" dirty="0">
                          <a:solidFill>
                            <a:schemeClr val="tx1"/>
                          </a:solidFill>
                          <a:latin typeface="TeXGyreHeros-Regular"/>
                        </a:rPr>
                        <a:t> Raval, </a:t>
                      </a:r>
                      <a:r>
                        <a:rPr lang="es-ES" sz="900" b="0" dirty="0" err="1">
                          <a:solidFill>
                            <a:schemeClr val="tx1"/>
                          </a:solidFill>
                          <a:latin typeface="TeXGyreHeros-Regular"/>
                        </a:rPr>
                        <a:t>Ahmedabad</a:t>
                      </a:r>
                      <a:r>
                        <a:rPr lang="es-ES" sz="900" b="0" dirty="0">
                          <a:solidFill>
                            <a:schemeClr val="tx1"/>
                          </a:solidFill>
                          <a:latin typeface="TeXGyreHeros-Regular"/>
                        </a:rPr>
                        <a:t> </a:t>
                      </a:r>
                      <a:r>
                        <a:rPr lang="es-ES" sz="900" b="0" dirty="0" err="1">
                          <a:solidFill>
                            <a:schemeClr val="tx1"/>
                          </a:solidFill>
                          <a:latin typeface="TeXGyreHeros-Regular"/>
                        </a:rPr>
                        <a:t>University</a:t>
                      </a:r>
                      <a:endParaRPr lang="es-ES" sz="900" b="0" dirty="0">
                        <a:solidFill>
                          <a:schemeClr val="tx1"/>
                        </a:solidFill>
                        <a:latin typeface="TeXGyreHeros-Regular"/>
                      </a:endParaRPr>
                    </a:p>
                    <a:p>
                      <a:pPr marL="171450" indent="-171450">
                        <a:buFont typeface="Arial" panose="020B0604020202020204" pitchFamily="34" charset="0"/>
                        <a:buChar char="•"/>
                      </a:pPr>
                      <a:r>
                        <a:rPr lang="es-ES" sz="900" b="0" dirty="0" err="1">
                          <a:solidFill>
                            <a:schemeClr val="tx1"/>
                          </a:solidFill>
                          <a:latin typeface="TeXGyreHeros-Regular"/>
                        </a:rPr>
                        <a:t>Ratnam</a:t>
                      </a:r>
                      <a:r>
                        <a:rPr lang="es-ES" sz="900" b="0" dirty="0">
                          <a:solidFill>
                            <a:schemeClr val="tx1"/>
                          </a:solidFill>
                          <a:latin typeface="TeXGyreHeros-Regular"/>
                        </a:rPr>
                        <a:t> </a:t>
                      </a:r>
                      <a:r>
                        <a:rPr lang="es-ES" sz="900" b="0" dirty="0" err="1">
                          <a:solidFill>
                            <a:schemeClr val="tx1"/>
                          </a:solidFill>
                          <a:latin typeface="TeXGyreHeros-Regular"/>
                        </a:rPr>
                        <a:t>Parikh</a:t>
                      </a:r>
                      <a:r>
                        <a:rPr lang="es-ES" sz="900" b="0" dirty="0">
                          <a:solidFill>
                            <a:schemeClr val="tx1"/>
                          </a:solidFill>
                          <a:latin typeface="TeXGyreHeros-Regular"/>
                        </a:rPr>
                        <a:t>, </a:t>
                      </a:r>
                      <a:r>
                        <a:rPr lang="es-ES" sz="900" b="0" dirty="0" err="1">
                          <a:solidFill>
                            <a:schemeClr val="tx1"/>
                          </a:solidFill>
                          <a:latin typeface="TeXGyreHeros-Regular"/>
                        </a:rPr>
                        <a:t>Ahmedabad</a:t>
                      </a:r>
                      <a:r>
                        <a:rPr lang="es-ES" sz="900" b="0" dirty="0">
                          <a:solidFill>
                            <a:schemeClr val="tx1"/>
                          </a:solidFill>
                          <a:latin typeface="TeXGyreHeros-Regular"/>
                        </a:rPr>
                        <a:t> </a:t>
                      </a:r>
                      <a:r>
                        <a:rPr lang="es-ES" sz="900" b="0" dirty="0" err="1">
                          <a:solidFill>
                            <a:schemeClr val="tx1"/>
                          </a:solidFill>
                          <a:latin typeface="TeXGyreHeros-Regular"/>
                        </a:rPr>
                        <a:t>University</a:t>
                      </a:r>
                      <a:endParaRPr lang="es-ES" sz="900" b="0" dirty="0">
                        <a:solidFill>
                          <a:schemeClr val="tx1"/>
                        </a:solidFill>
                        <a:latin typeface="TeXGyreHeros-Regular"/>
                      </a:endParaRPr>
                    </a:p>
                    <a:p>
                      <a:pPr marL="171450" indent="-171450">
                        <a:buFont typeface="Arial" panose="020B0604020202020204" pitchFamily="34" charset="0"/>
                        <a:buChar char="•"/>
                      </a:pPr>
                      <a:r>
                        <a:rPr lang="es-ES" sz="900" b="0" dirty="0" err="1">
                          <a:solidFill>
                            <a:schemeClr val="tx1"/>
                          </a:solidFill>
                          <a:latin typeface="TeXGyreHeros-Regular"/>
                        </a:rPr>
                        <a:t>Yesha</a:t>
                      </a:r>
                      <a:r>
                        <a:rPr lang="es-ES" sz="900" b="0" dirty="0">
                          <a:solidFill>
                            <a:schemeClr val="tx1"/>
                          </a:solidFill>
                          <a:latin typeface="TeXGyreHeros-Regular"/>
                        </a:rPr>
                        <a:t> </a:t>
                      </a:r>
                      <a:r>
                        <a:rPr lang="es-ES" sz="900" b="0" dirty="0" err="1">
                          <a:solidFill>
                            <a:schemeClr val="tx1"/>
                          </a:solidFill>
                          <a:latin typeface="TeXGyreHeros-Regular"/>
                        </a:rPr>
                        <a:t>Shastri</a:t>
                      </a:r>
                      <a:r>
                        <a:rPr lang="es-ES" sz="900" b="0" dirty="0">
                          <a:solidFill>
                            <a:schemeClr val="tx1"/>
                          </a:solidFill>
                          <a:latin typeface="TeXGyreHeros-Regular"/>
                        </a:rPr>
                        <a:t>, </a:t>
                      </a:r>
                      <a:r>
                        <a:rPr lang="es-ES" sz="900" b="0" dirty="0" err="1">
                          <a:solidFill>
                            <a:schemeClr val="tx1"/>
                          </a:solidFill>
                          <a:latin typeface="TeXGyreHeros-Regular"/>
                        </a:rPr>
                        <a:t>Ahmedabad</a:t>
                      </a:r>
                      <a:r>
                        <a:rPr lang="es-ES" sz="900" b="0" dirty="0">
                          <a:solidFill>
                            <a:schemeClr val="tx1"/>
                          </a:solidFill>
                          <a:latin typeface="TeXGyreHeros-Regular"/>
                        </a:rPr>
                        <a:t> </a:t>
                      </a:r>
                      <a:r>
                        <a:rPr lang="es-ES" sz="900" b="0" dirty="0" err="1">
                          <a:solidFill>
                            <a:schemeClr val="tx1"/>
                          </a:solidFill>
                          <a:latin typeface="TeXGyreHeros-Regular"/>
                        </a:rPr>
                        <a:t>University</a:t>
                      </a: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Los autores realizan un análisis comparativo del rendimiento de ciertos modelos populares en el aprendizaje automático y el modelo de BERT sobre </a:t>
                      </a:r>
                      <a:r>
                        <a:rPr lang="es-ES" sz="900" b="0" i="0" u="none" strike="noStrike" kern="1200" baseline="0" dirty="0" err="1">
                          <a:solidFill>
                            <a:schemeClr val="tx1"/>
                          </a:solidFill>
                          <a:latin typeface="TeXGyreHeros-Regular"/>
                          <a:ea typeface="+mn-ea"/>
                          <a:cs typeface="+mn-cs"/>
                        </a:rPr>
                        <a:t>SQuAD</a:t>
                      </a:r>
                      <a:r>
                        <a:rPr lang="es-ES" sz="900" b="0" i="0" u="none" strike="noStrike" kern="1200" baseline="0" dirty="0">
                          <a:solidFill>
                            <a:schemeClr val="tx1"/>
                          </a:solidFill>
                          <a:latin typeface="TeXGyreHeros-Regular"/>
                          <a:ea typeface="+mn-ea"/>
                          <a:cs typeface="+mn-cs"/>
                        </a:rPr>
                        <a:t> v 1.1</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BERT brinda una mayor precisión que otros modelos.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4" name="Imagen 3">
            <a:extLst>
              <a:ext uri="{FF2B5EF4-FFF2-40B4-BE49-F238E27FC236}">
                <a16:creationId xmlns:a16="http://schemas.microsoft.com/office/drawing/2014/main" id="{ABD37361-DB70-47CF-3338-9BE7B999ADDD}"/>
              </a:ext>
            </a:extLst>
          </p:cNvPr>
          <p:cNvPicPr>
            <a:picLocks noChangeAspect="1"/>
          </p:cNvPicPr>
          <p:nvPr/>
        </p:nvPicPr>
        <p:blipFill>
          <a:blip r:embed="rId3"/>
          <a:stretch>
            <a:fillRect/>
          </a:stretch>
        </p:blipFill>
        <p:spPr>
          <a:xfrm>
            <a:off x="5501783" y="2196265"/>
            <a:ext cx="6127740" cy="310353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74881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2221394164"/>
              </p:ext>
            </p:extLst>
          </p:nvPr>
        </p:nvGraphicFramePr>
        <p:xfrm>
          <a:off x="459084" y="2801391"/>
          <a:ext cx="4241252" cy="2554560"/>
        </p:xfrm>
        <a:graphic>
          <a:graphicData uri="http://schemas.openxmlformats.org/drawingml/2006/table">
            <a:tbl>
              <a:tblPr firstRow="1" bandRow="1">
                <a:tableStyleId>{5C22544A-7EE6-4342-B048-85BDC9FD1C3A}</a:tableStyleId>
              </a:tblPr>
              <a:tblGrid>
                <a:gridCol w="788942">
                  <a:extLst>
                    <a:ext uri="{9D8B030D-6E8A-4147-A177-3AD203B41FA5}">
                      <a16:colId xmlns:a16="http://schemas.microsoft.com/office/drawing/2014/main" val="103716063"/>
                    </a:ext>
                  </a:extLst>
                </a:gridCol>
                <a:gridCol w="3452310">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2019</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“ALBERT: A Lite BERT for Self-supervised Learning of Language Representations”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n-US" sz="900" b="0" dirty="0" err="1">
                          <a:solidFill>
                            <a:schemeClr val="tx1"/>
                          </a:solidFill>
                          <a:latin typeface="TeXGyreHeros-Regular"/>
                        </a:rPr>
                        <a:t>Zhenzhong</a:t>
                      </a:r>
                      <a:r>
                        <a:rPr lang="en-US" sz="900" b="0" dirty="0">
                          <a:solidFill>
                            <a:schemeClr val="tx1"/>
                          </a:solidFill>
                          <a:latin typeface="TeXGyreHeros-Regular"/>
                        </a:rPr>
                        <a:t> Lan, Google</a:t>
                      </a:r>
                    </a:p>
                    <a:p>
                      <a:pPr marL="171450" indent="-171450">
                        <a:buFont typeface="Arial" panose="020B0604020202020204" pitchFamily="34" charset="0"/>
                        <a:buChar char="•"/>
                      </a:pPr>
                      <a:r>
                        <a:rPr lang="en-US" sz="900" b="0" dirty="0">
                          <a:solidFill>
                            <a:schemeClr val="tx1"/>
                          </a:solidFill>
                          <a:latin typeface="TeXGyreHeros-Regular"/>
                        </a:rPr>
                        <a:t>Sebastian Goodman, Google</a:t>
                      </a:r>
                    </a:p>
                    <a:p>
                      <a:pPr marL="171450" indent="-171450">
                        <a:buFont typeface="Arial" panose="020B0604020202020204" pitchFamily="34" charset="0"/>
                        <a:buChar char="•"/>
                      </a:pPr>
                      <a:r>
                        <a:rPr lang="en-US" sz="900" b="0" dirty="0">
                          <a:solidFill>
                            <a:schemeClr val="tx1"/>
                          </a:solidFill>
                          <a:latin typeface="TeXGyreHeros-Regular"/>
                        </a:rPr>
                        <a:t>Piyush Sharma, Google</a:t>
                      </a:r>
                    </a:p>
                    <a:p>
                      <a:pPr marL="171450" indent="-171450">
                        <a:buFont typeface="Arial" panose="020B0604020202020204" pitchFamily="34" charset="0"/>
                        <a:buChar char="•"/>
                      </a:pPr>
                      <a:r>
                        <a:rPr lang="en-US" sz="900" b="0" dirty="0">
                          <a:solidFill>
                            <a:schemeClr val="tx1"/>
                          </a:solidFill>
                          <a:latin typeface="TeXGyreHeros-Regular"/>
                        </a:rPr>
                        <a:t>Radu </a:t>
                      </a:r>
                      <a:r>
                        <a:rPr lang="en-US" sz="900" b="0" dirty="0" err="1">
                          <a:solidFill>
                            <a:schemeClr val="tx1"/>
                          </a:solidFill>
                          <a:latin typeface="TeXGyreHeros-Regular"/>
                        </a:rPr>
                        <a:t>Soricut</a:t>
                      </a:r>
                      <a:r>
                        <a:rPr lang="en-US" sz="900" b="0" dirty="0">
                          <a:solidFill>
                            <a:schemeClr val="tx1"/>
                          </a:solidFill>
                          <a:latin typeface="TeXGyreHeros-Regular"/>
                        </a:rPr>
                        <a:t>, Google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err="1">
                          <a:solidFill>
                            <a:schemeClr val="tx1"/>
                          </a:solidFill>
                          <a:latin typeface="TeXGyreHeros-Regular"/>
                        </a:rPr>
                        <a:t>Mingda</a:t>
                      </a:r>
                      <a:r>
                        <a:rPr lang="en-US" sz="900" b="0" dirty="0">
                          <a:solidFill>
                            <a:schemeClr val="tx1"/>
                          </a:solidFill>
                          <a:latin typeface="TeXGyreHeros-Regular"/>
                        </a:rPr>
                        <a:t> Chen, </a:t>
                      </a:r>
                      <a:r>
                        <a:rPr lang="en-US" sz="900" dirty="0"/>
                        <a:t>Toyota Technological Institute at Chicago</a:t>
                      </a:r>
                      <a:endParaRPr lang="en-US" sz="900" b="0" dirty="0">
                        <a:solidFill>
                          <a:schemeClr val="tx1"/>
                        </a:solidFill>
                        <a:latin typeface="TeXGyreHeros-Regular"/>
                      </a:endParaRPr>
                    </a:p>
                    <a:p>
                      <a:pPr marL="171450" indent="-171450">
                        <a:buFont typeface="Arial" panose="020B0604020202020204" pitchFamily="34" charset="0"/>
                        <a:buChar char="•"/>
                      </a:pPr>
                      <a:r>
                        <a:rPr lang="en-US" sz="900" b="0" dirty="0">
                          <a:solidFill>
                            <a:schemeClr val="tx1"/>
                          </a:solidFill>
                          <a:latin typeface="TeXGyreHeros-Regular"/>
                        </a:rPr>
                        <a:t>Kevin </a:t>
                      </a:r>
                      <a:r>
                        <a:rPr lang="en-US" sz="900" b="0" dirty="0" err="1">
                          <a:solidFill>
                            <a:schemeClr val="tx1"/>
                          </a:solidFill>
                          <a:latin typeface="TeXGyreHeros-Regular"/>
                        </a:rPr>
                        <a:t>Gimpel</a:t>
                      </a:r>
                      <a:r>
                        <a:rPr lang="en-US" sz="900" b="0" dirty="0">
                          <a:solidFill>
                            <a:schemeClr val="tx1"/>
                          </a:solidFill>
                          <a:latin typeface="TeXGyreHeros-Regular"/>
                        </a:rPr>
                        <a:t>, </a:t>
                      </a:r>
                      <a:r>
                        <a:rPr lang="en-US" sz="900" dirty="0"/>
                        <a:t>Toyota Technological Institute at Chicago</a:t>
                      </a:r>
                      <a:endParaRPr lang="en-U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El </a:t>
                      </a:r>
                      <a:r>
                        <a:rPr lang="es-ES" sz="900" b="0" i="0" u="none" strike="noStrike" kern="1200" baseline="0" dirty="0" err="1">
                          <a:solidFill>
                            <a:schemeClr val="tx1"/>
                          </a:solidFill>
                          <a:latin typeface="TeXGyreHeros-Regular"/>
                          <a:ea typeface="+mn-ea"/>
                          <a:cs typeface="+mn-cs"/>
                        </a:rPr>
                        <a:t>paper</a:t>
                      </a:r>
                      <a:r>
                        <a:rPr lang="es-ES" sz="900" b="0" i="0" u="none" strike="noStrike" kern="1200" baseline="0" dirty="0">
                          <a:solidFill>
                            <a:schemeClr val="tx1"/>
                          </a:solidFill>
                          <a:latin typeface="TeXGyreHeros-Regular"/>
                          <a:ea typeface="+mn-ea"/>
                          <a:cs typeface="+mn-cs"/>
                        </a:rPr>
                        <a:t> presenta ALBERT es una versión de BERT mucho más ligera con 12 millones de parámetros en vez de 110 millones como los que contiene BERT.</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En el estudio </a:t>
                      </a:r>
                      <a:r>
                        <a:rPr lang="es-ES" sz="900" b="0" dirty="0" err="1">
                          <a:solidFill>
                            <a:schemeClr val="tx1"/>
                          </a:solidFill>
                          <a:latin typeface="TeXGyreHeros-Regular"/>
                        </a:rPr>
                        <a:t>compALBERT</a:t>
                      </a:r>
                      <a:r>
                        <a:rPr lang="es-ES" sz="900" b="0" dirty="0">
                          <a:solidFill>
                            <a:schemeClr val="tx1"/>
                          </a:solidFill>
                          <a:latin typeface="TeXGyreHeros-Regular"/>
                        </a:rPr>
                        <a:t> es una versión de BERT mucho más ligera con 12 millones de parámetros en vez de 110 millones como los que contiene </a:t>
                      </a:r>
                      <a:r>
                        <a:rPr lang="es-ES" sz="900" b="0" dirty="0" err="1">
                          <a:solidFill>
                            <a:schemeClr val="tx1"/>
                          </a:solidFill>
                          <a:latin typeface="TeXGyreHeros-Regular"/>
                        </a:rPr>
                        <a:t>BERT.ran</a:t>
                      </a:r>
                      <a:r>
                        <a:rPr lang="es-ES" sz="900" b="0" dirty="0">
                          <a:solidFill>
                            <a:schemeClr val="tx1"/>
                          </a:solidFill>
                          <a:latin typeface="TeXGyreHeros-Regular"/>
                        </a:rPr>
                        <a:t> el desempeño de ALBERT con BERT en las tareas de </a:t>
                      </a:r>
                      <a:r>
                        <a:rPr lang="es-ES" sz="900" b="0" dirty="0" err="1">
                          <a:solidFill>
                            <a:schemeClr val="tx1"/>
                          </a:solidFill>
                          <a:latin typeface="TeXGyreHeros-Regular"/>
                        </a:rPr>
                        <a:t>SQuAD</a:t>
                      </a:r>
                      <a:r>
                        <a:rPr lang="es-ES" sz="900" b="0" dirty="0">
                          <a:solidFill>
                            <a:schemeClr val="tx1"/>
                          </a:solidFill>
                          <a:latin typeface="TeXGyreHeros-Regular"/>
                        </a:rPr>
                        <a:t> obteniendo resultados bastante similares.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10D06B7D-725D-EB74-BEA0-7CA898FBDDB9}"/>
              </a:ext>
            </a:extLst>
          </p:cNvPr>
          <p:cNvPicPr>
            <a:picLocks noChangeAspect="1"/>
          </p:cNvPicPr>
          <p:nvPr/>
        </p:nvPicPr>
        <p:blipFill>
          <a:blip r:embed="rId3"/>
          <a:stretch>
            <a:fillRect/>
          </a:stretch>
        </p:blipFill>
        <p:spPr>
          <a:xfrm>
            <a:off x="5358063" y="3382114"/>
            <a:ext cx="6105614" cy="117851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72569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1482217301"/>
              </p:ext>
            </p:extLst>
          </p:nvPr>
        </p:nvGraphicFramePr>
        <p:xfrm>
          <a:off x="459084" y="2801391"/>
          <a:ext cx="4241252" cy="1530840"/>
        </p:xfrm>
        <a:graphic>
          <a:graphicData uri="http://schemas.openxmlformats.org/drawingml/2006/table">
            <a:tbl>
              <a:tblPr firstRow="1" bandRow="1">
                <a:tableStyleId>{5C22544A-7EE6-4342-B048-85BDC9FD1C3A}</a:tableStyleId>
              </a:tblPr>
              <a:tblGrid>
                <a:gridCol w="788942">
                  <a:extLst>
                    <a:ext uri="{9D8B030D-6E8A-4147-A177-3AD203B41FA5}">
                      <a16:colId xmlns:a16="http://schemas.microsoft.com/office/drawing/2014/main" val="103716063"/>
                    </a:ext>
                  </a:extLst>
                </a:gridCol>
                <a:gridCol w="3452310">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b="0" i="0" dirty="0">
                          <a:solidFill>
                            <a:srgbClr val="111111"/>
                          </a:solidFill>
                          <a:effectLst/>
                          <a:latin typeface="TeXGyreHeros-Regular"/>
                        </a:rPr>
                        <a:t>Ranking de la página oficial de </a:t>
                      </a:r>
                      <a:r>
                        <a:rPr lang="es-ES" sz="900" b="0" i="0" dirty="0" err="1">
                          <a:solidFill>
                            <a:srgbClr val="111111"/>
                          </a:solidFill>
                          <a:effectLst/>
                          <a:latin typeface="TeXGyreHeros-Regular"/>
                        </a:rPr>
                        <a:t>SQuAD</a:t>
                      </a:r>
                      <a:endParaRPr lang="en-US" sz="900" b="0" i="0" dirty="0">
                        <a:solidFill>
                          <a:srgbClr val="111111"/>
                        </a:solidFill>
                        <a:effectLst/>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Ranking en línea que mantiene el progreso en soluciones al </a:t>
                      </a:r>
                      <a:r>
                        <a:rPr lang="es-ES" sz="900" b="0" i="0" u="none" strike="noStrike" kern="1200" baseline="0" dirty="0" err="1">
                          <a:solidFill>
                            <a:schemeClr val="tx1"/>
                          </a:solidFill>
                          <a:latin typeface="TeXGyreHeros-Regular"/>
                          <a:ea typeface="+mn-ea"/>
                          <a:cs typeface="+mn-cs"/>
                        </a:rPr>
                        <a:t>dataset</a:t>
                      </a:r>
                      <a:r>
                        <a:rPr lang="es-ES" sz="900" b="0" i="0" u="none" strike="noStrike" kern="1200" baseline="0" dirty="0">
                          <a:solidFill>
                            <a:schemeClr val="tx1"/>
                          </a:solidFill>
                          <a:latin typeface="TeXGyreHeros-Regular"/>
                          <a:ea typeface="+mn-ea"/>
                          <a:cs typeface="+mn-cs"/>
                        </a:rPr>
                        <a:t> </a:t>
                      </a:r>
                      <a:r>
                        <a:rPr lang="es-ES" sz="900" b="0" i="0" u="none" strike="noStrike" kern="1200" baseline="0" dirty="0" err="1">
                          <a:solidFill>
                            <a:schemeClr val="tx1"/>
                          </a:solidFill>
                          <a:latin typeface="TeXGyreHeros-Regular"/>
                          <a:ea typeface="+mn-ea"/>
                          <a:cs typeface="+mn-cs"/>
                        </a:rPr>
                        <a:t>SQuAD</a:t>
                      </a:r>
                      <a:r>
                        <a:rPr lang="es-ES" sz="900" b="0" i="0" u="none" strike="noStrike" kern="1200" baseline="0" dirty="0">
                          <a:solidFill>
                            <a:schemeClr val="tx1"/>
                          </a:solidFill>
                          <a:latin typeface="TeXGyreHeros-Regular"/>
                          <a:ea typeface="+mn-ea"/>
                          <a:cs typeface="+mn-cs"/>
                        </a:rPr>
                        <a:t> v 1.1.</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Se pueden observar en las primeras posiciones  observar muchos modelos basados en ALBERT.</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AC8CDB45-C294-A0B6-FD18-27D7A085DD44}"/>
              </a:ext>
            </a:extLst>
          </p:cNvPr>
          <p:cNvPicPr>
            <a:picLocks noChangeAspect="1"/>
          </p:cNvPicPr>
          <p:nvPr/>
        </p:nvPicPr>
        <p:blipFill>
          <a:blip r:embed="rId3"/>
          <a:stretch>
            <a:fillRect/>
          </a:stretch>
        </p:blipFill>
        <p:spPr>
          <a:xfrm>
            <a:off x="5625431" y="1538122"/>
            <a:ext cx="2929477" cy="4926846"/>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13A08781-3B29-EEE0-4371-A5431A0FF4D0}"/>
              </a:ext>
            </a:extLst>
          </p:cNvPr>
          <p:cNvPicPr>
            <a:picLocks noChangeAspect="1"/>
          </p:cNvPicPr>
          <p:nvPr/>
        </p:nvPicPr>
        <p:blipFill>
          <a:blip r:embed="rId4"/>
          <a:stretch>
            <a:fillRect/>
          </a:stretch>
        </p:blipFill>
        <p:spPr>
          <a:xfrm>
            <a:off x="8869632" y="1021715"/>
            <a:ext cx="2863284" cy="5443253"/>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3A9D8D31-E7FF-B322-205E-E2350BBF76F2}"/>
              </a:ext>
            </a:extLst>
          </p:cNvPr>
          <p:cNvSpPr/>
          <p:nvPr/>
        </p:nvSpPr>
        <p:spPr>
          <a:xfrm>
            <a:off x="5625431" y="5256463"/>
            <a:ext cx="2929477" cy="27271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AA6E17B5-D1A2-A4C7-BA52-5507592BEC99}"/>
              </a:ext>
            </a:extLst>
          </p:cNvPr>
          <p:cNvSpPr/>
          <p:nvPr/>
        </p:nvSpPr>
        <p:spPr>
          <a:xfrm>
            <a:off x="8869633" y="1021715"/>
            <a:ext cx="2863284" cy="2723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04DFB0D9-FE3D-1D08-98BF-374EF9EA76B8}"/>
              </a:ext>
            </a:extLst>
          </p:cNvPr>
          <p:cNvSpPr/>
          <p:nvPr/>
        </p:nvSpPr>
        <p:spPr>
          <a:xfrm>
            <a:off x="8869633" y="1582447"/>
            <a:ext cx="2863284" cy="67414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7" name="Rectángulo 16">
            <a:extLst>
              <a:ext uri="{FF2B5EF4-FFF2-40B4-BE49-F238E27FC236}">
                <a16:creationId xmlns:a16="http://schemas.microsoft.com/office/drawing/2014/main" id="{BD3F6759-65F4-53BA-CC11-3F6198D4C24B}"/>
              </a:ext>
            </a:extLst>
          </p:cNvPr>
          <p:cNvSpPr/>
          <p:nvPr/>
        </p:nvSpPr>
        <p:spPr>
          <a:xfrm>
            <a:off x="8869632" y="3195420"/>
            <a:ext cx="2863284" cy="2723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17">
            <a:extLst>
              <a:ext uri="{FF2B5EF4-FFF2-40B4-BE49-F238E27FC236}">
                <a16:creationId xmlns:a16="http://schemas.microsoft.com/office/drawing/2014/main" id="{DF9FA716-117F-DDF0-4868-5CFB183A00BF}"/>
              </a:ext>
            </a:extLst>
          </p:cNvPr>
          <p:cNvSpPr/>
          <p:nvPr/>
        </p:nvSpPr>
        <p:spPr>
          <a:xfrm>
            <a:off x="8874979" y="4617819"/>
            <a:ext cx="2863284" cy="106643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a:extLst>
              <a:ext uri="{FF2B5EF4-FFF2-40B4-BE49-F238E27FC236}">
                <a16:creationId xmlns:a16="http://schemas.microsoft.com/office/drawing/2014/main" id="{D45DADCF-9755-5995-C756-AEA6BB1C12A2}"/>
              </a:ext>
            </a:extLst>
          </p:cNvPr>
          <p:cNvSpPr/>
          <p:nvPr/>
        </p:nvSpPr>
        <p:spPr>
          <a:xfrm>
            <a:off x="8874979" y="6200638"/>
            <a:ext cx="2863284" cy="2723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19">
            <a:extLst>
              <a:ext uri="{FF2B5EF4-FFF2-40B4-BE49-F238E27FC236}">
                <a16:creationId xmlns:a16="http://schemas.microsoft.com/office/drawing/2014/main" id="{F07266EF-8928-67BE-4478-9875BCA3E3DF}"/>
              </a:ext>
            </a:extLst>
          </p:cNvPr>
          <p:cNvSpPr/>
          <p:nvPr/>
        </p:nvSpPr>
        <p:spPr>
          <a:xfrm>
            <a:off x="5620084" y="5827552"/>
            <a:ext cx="2929477" cy="373085"/>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697788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4" y="894089"/>
            <a:ext cx="7448094" cy="523642"/>
          </a:xfrm>
        </p:spPr>
        <p:txBody>
          <a:bodyPr/>
          <a:lstStyle/>
          <a:p>
            <a:r>
              <a:rPr lang="es-ES" dirty="0"/>
              <a:t>Respuesta a preguntas, </a:t>
            </a:r>
            <a:r>
              <a:rPr lang="es-CL" dirty="0"/>
              <a:t>solución propuesta</a:t>
            </a:r>
          </a:p>
        </p:txBody>
      </p:sp>
      <p:sp>
        <p:nvSpPr>
          <p:cNvPr id="10" name="Marcador de texto 2">
            <a:extLst>
              <a:ext uri="{FF2B5EF4-FFF2-40B4-BE49-F238E27FC236}">
                <a16:creationId xmlns:a16="http://schemas.microsoft.com/office/drawing/2014/main" id="{D946F46E-73F0-91C3-FFA4-660C3FBBE99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1" name="Marcador de texto 2">
            <a:extLst>
              <a:ext uri="{FF2B5EF4-FFF2-40B4-BE49-F238E27FC236}">
                <a16:creationId xmlns:a16="http://schemas.microsoft.com/office/drawing/2014/main" id="{A6ED3427-394C-B8F0-00A5-FCEF9ABEFBB3}"/>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pic>
        <p:nvPicPr>
          <p:cNvPr id="6" name="Imagen 5" descr="Diagrama&#10;&#10;Descripción generada automáticamente">
            <a:extLst>
              <a:ext uri="{FF2B5EF4-FFF2-40B4-BE49-F238E27FC236}">
                <a16:creationId xmlns:a16="http://schemas.microsoft.com/office/drawing/2014/main" id="{D3D391A3-9BE8-53DF-3012-7A2D8E6450C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243" y="1780132"/>
            <a:ext cx="5587484" cy="329399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707017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4" y="894089"/>
            <a:ext cx="7448094" cy="523642"/>
          </a:xfrm>
        </p:spPr>
        <p:txBody>
          <a:bodyPr/>
          <a:lstStyle/>
          <a:p>
            <a:r>
              <a:rPr lang="es-ES" dirty="0"/>
              <a:t>Respuesta a preguntas, </a:t>
            </a:r>
            <a:r>
              <a:rPr lang="es-CL" dirty="0"/>
              <a:t>solución propuesta</a:t>
            </a:r>
          </a:p>
        </p:txBody>
      </p:sp>
      <p:sp>
        <p:nvSpPr>
          <p:cNvPr id="10" name="Marcador de texto 2">
            <a:extLst>
              <a:ext uri="{FF2B5EF4-FFF2-40B4-BE49-F238E27FC236}">
                <a16:creationId xmlns:a16="http://schemas.microsoft.com/office/drawing/2014/main" id="{D946F46E-73F0-91C3-FFA4-660C3FBBE99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1" name="Marcador de texto 2">
            <a:extLst>
              <a:ext uri="{FF2B5EF4-FFF2-40B4-BE49-F238E27FC236}">
                <a16:creationId xmlns:a16="http://schemas.microsoft.com/office/drawing/2014/main" id="{A6ED3427-394C-B8F0-00A5-FCEF9ABEFBB3}"/>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8" name="CuadroTexto 7">
            <a:extLst>
              <a:ext uri="{FF2B5EF4-FFF2-40B4-BE49-F238E27FC236}">
                <a16:creationId xmlns:a16="http://schemas.microsoft.com/office/drawing/2014/main" id="{36610675-26C1-035A-6C10-188BBC24CF79}"/>
              </a:ext>
            </a:extLst>
          </p:cNvPr>
          <p:cNvSpPr txBox="1"/>
          <p:nvPr/>
        </p:nvSpPr>
        <p:spPr>
          <a:xfrm>
            <a:off x="6539831" y="1681025"/>
            <a:ext cx="5165558" cy="2677656"/>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ES" sz="1400" b="0" i="0" u="none" strike="noStrike" baseline="0" dirty="0">
                <a:latin typeface="TeXGyreHeros-Regular"/>
              </a:rPr>
              <a:t>Se usa el </a:t>
            </a:r>
            <a:r>
              <a:rPr lang="es-ES" sz="1400" b="0" i="1" u="none" strike="noStrike" baseline="0" dirty="0" err="1">
                <a:latin typeface="TeXGyreHeros-Italic"/>
              </a:rPr>
              <a:t>Sequence</a:t>
            </a:r>
            <a:r>
              <a:rPr lang="es-ES" sz="1400" b="0" i="1" u="none" strike="noStrike" baseline="0" dirty="0">
                <a:latin typeface="TeXGyreHeros-Italic"/>
              </a:rPr>
              <a:t> Output</a:t>
            </a:r>
            <a:r>
              <a:rPr lang="es-ES" sz="1400" b="0" i="0" u="none" strike="noStrike" baseline="0" dirty="0">
                <a:latin typeface="TeXGyreHeros-Regular"/>
              </a:rPr>
              <a:t>, el cual está representado por una lista de vectores (</a:t>
            </a:r>
            <a:r>
              <a:rPr lang="es-ES" sz="1400" b="0" i="0" u="none" strike="noStrike" baseline="0" dirty="0" err="1">
                <a:latin typeface="TeXGyreHeros-Regular"/>
              </a:rPr>
              <a:t>embedding</a:t>
            </a:r>
            <a:r>
              <a:rPr lang="es-ES" sz="1400" b="0" i="0" u="none" strike="noStrike" baseline="0" dirty="0">
                <a:latin typeface="TeXGyreHeros-Regular"/>
              </a:rPr>
              <a:t>), uno para cada una de las palabras, de esta forma se podrá localizar las más probables de ser la el inicio y el final de la respuesta.</a:t>
            </a:r>
          </a:p>
          <a:p>
            <a:pPr marL="285750" indent="-285750" algn="l">
              <a:buClr>
                <a:schemeClr val="bg2"/>
              </a:buClr>
              <a:buFont typeface="Arial" panose="020B0604020202020204" pitchFamily="34" charset="0"/>
              <a:buChar char="•"/>
            </a:pPr>
            <a:r>
              <a:rPr lang="es-ES" sz="1400" dirty="0"/>
              <a:t>Se añade una capa densa al final. Estas capas densas se le aplica a cada uno de los elementos, a cada vector y nos retorna dos posibles respuestas, dos neuronas en la capa de salida. </a:t>
            </a:r>
            <a:r>
              <a:rPr lang="es-ES" sz="1400" b="0" i="0" u="none" strike="noStrike" baseline="0" dirty="0">
                <a:latin typeface="TeXGyreHeros-Regular"/>
              </a:rPr>
              <a:t>La primera nos representará una puntuación de qué tan probable es que esa palabra sea la posición inicial en la que empieza la respuesta y la segunda neurona representará una puntuación de qué tan probable es que esa palabra sea la que finaliza la respuesta</a:t>
            </a:r>
            <a:endParaRPr lang="es-CL" sz="1400" dirty="0"/>
          </a:p>
        </p:txBody>
      </p:sp>
      <p:pic>
        <p:nvPicPr>
          <p:cNvPr id="9" name="Imagen 8" descr="Diagrama&#10;&#10;Descripción generada automáticamente">
            <a:extLst>
              <a:ext uri="{FF2B5EF4-FFF2-40B4-BE49-F238E27FC236}">
                <a16:creationId xmlns:a16="http://schemas.microsoft.com/office/drawing/2014/main" id="{DB11E046-D96A-5DFA-628D-8134B0B22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243" y="1780132"/>
            <a:ext cx="5587484" cy="3293998"/>
          </a:xfrm>
          <a:prstGeom prst="rect">
            <a:avLst/>
          </a:prstGeom>
          <a:ln>
            <a:noFill/>
          </a:ln>
          <a:effectLst>
            <a:outerShdw blurRad="292100" dist="139700" dir="2700000" algn="tl" rotWithShape="0">
              <a:srgbClr val="333333">
                <a:alpha val="65000"/>
              </a:srgbClr>
            </a:outerShdw>
          </a:effectLst>
        </p:spPr>
      </p:pic>
      <p:sp>
        <p:nvSpPr>
          <p:cNvPr id="12" name="Rectángulo: esquinas redondeadas 11">
            <a:extLst>
              <a:ext uri="{FF2B5EF4-FFF2-40B4-BE49-F238E27FC236}">
                <a16:creationId xmlns:a16="http://schemas.microsoft.com/office/drawing/2014/main" id="{51D22468-5EED-C947-2373-4185353CF5AB}"/>
              </a:ext>
            </a:extLst>
          </p:cNvPr>
          <p:cNvSpPr/>
          <p:nvPr/>
        </p:nvSpPr>
        <p:spPr>
          <a:xfrm>
            <a:off x="1572127" y="2422364"/>
            <a:ext cx="4593389" cy="401052"/>
          </a:xfrm>
          <a:prstGeom prst="roundRect">
            <a:avLst/>
          </a:prstGeom>
          <a:solidFill>
            <a:schemeClr val="bg2">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a:extLst>
              <a:ext uri="{FF2B5EF4-FFF2-40B4-BE49-F238E27FC236}">
                <a16:creationId xmlns:a16="http://schemas.microsoft.com/office/drawing/2014/main" id="{DF42A014-1BFE-AFB6-8BC9-0159D316CA3E}"/>
              </a:ext>
            </a:extLst>
          </p:cNvPr>
          <p:cNvSpPr txBox="1"/>
          <p:nvPr/>
        </p:nvSpPr>
        <p:spPr>
          <a:xfrm>
            <a:off x="658243" y="5342848"/>
            <a:ext cx="3239989" cy="1384995"/>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CL" sz="1400" b="0" i="0" u="none" strike="noStrike" baseline="0" dirty="0">
                <a:solidFill>
                  <a:srgbClr val="000000"/>
                </a:solidFill>
                <a:latin typeface="TeXGyreHeros-Regular"/>
              </a:rPr>
              <a:t>Tamaño del entrenamiento = 88641</a:t>
            </a:r>
          </a:p>
          <a:p>
            <a:pPr marL="285750" indent="-285750" algn="l">
              <a:buClr>
                <a:schemeClr val="bg2"/>
              </a:buClr>
              <a:buFont typeface="Arial" panose="020B0604020202020204" pitchFamily="34" charset="0"/>
              <a:buChar char="•"/>
            </a:pPr>
            <a:r>
              <a:rPr lang="es-CL" sz="1400" b="0" i="0" u="none" strike="noStrike" baseline="0" dirty="0">
                <a:solidFill>
                  <a:srgbClr val="000000"/>
                </a:solidFill>
                <a:latin typeface="TeXGyreHeros-Regular"/>
              </a:rPr>
              <a:t>Número de lotes = 3000</a:t>
            </a:r>
          </a:p>
          <a:p>
            <a:pPr marL="285750" indent="-285750" algn="l">
              <a:buClr>
                <a:schemeClr val="bg2"/>
              </a:buClr>
              <a:buFont typeface="Arial" panose="020B0604020202020204" pitchFamily="34" charset="0"/>
              <a:buChar char="•"/>
            </a:pPr>
            <a:r>
              <a:rPr lang="es-CL" sz="1400" b="0" i="0" u="none" strike="noStrike" baseline="0" dirty="0">
                <a:solidFill>
                  <a:srgbClr val="000000"/>
                </a:solidFill>
                <a:latin typeface="TeXGyreHeros-Regular"/>
              </a:rPr>
              <a:t>Tamaño del lote = 4</a:t>
            </a:r>
          </a:p>
          <a:p>
            <a:pPr marL="285750" indent="-285750" algn="l">
              <a:buClr>
                <a:schemeClr val="bg2"/>
              </a:buClr>
              <a:buFont typeface="Arial" panose="020B0604020202020204" pitchFamily="34" charset="0"/>
              <a:buChar char="•"/>
            </a:pPr>
            <a:r>
              <a:rPr lang="es-CL" sz="1400" b="0" i="0" u="none" strike="noStrike" baseline="0" dirty="0">
                <a:solidFill>
                  <a:srgbClr val="000000"/>
                </a:solidFill>
                <a:latin typeface="TeXGyreHeros-Regular"/>
              </a:rPr>
              <a:t>Tasa de aprendizaje = 2e-5</a:t>
            </a:r>
          </a:p>
          <a:p>
            <a:pPr marL="285750" indent="-285750" algn="l">
              <a:buClr>
                <a:schemeClr val="bg2"/>
              </a:buClr>
              <a:buFont typeface="Arial" panose="020B0604020202020204" pitchFamily="34" charset="0"/>
              <a:buChar char="•"/>
            </a:pPr>
            <a:r>
              <a:rPr lang="es-ES" sz="1400" b="0" i="0" u="none" strike="noStrike" baseline="0" dirty="0">
                <a:solidFill>
                  <a:srgbClr val="000000"/>
                </a:solidFill>
                <a:latin typeface="TeXGyreHeros-Regular"/>
              </a:rPr>
              <a:t>Longitud máxima de secuencia = 512</a:t>
            </a:r>
          </a:p>
          <a:p>
            <a:pPr marL="285750" indent="-285750" algn="l">
              <a:buClr>
                <a:schemeClr val="bg2"/>
              </a:buClr>
              <a:buFont typeface="Arial" panose="020B0604020202020204" pitchFamily="34" charset="0"/>
              <a:buChar char="•"/>
            </a:pPr>
            <a:r>
              <a:rPr lang="es-CL" sz="1400" b="0" i="0" u="none" strike="noStrike" baseline="0" dirty="0">
                <a:solidFill>
                  <a:srgbClr val="000000"/>
                </a:solidFill>
                <a:latin typeface="TeXGyreHeros-Regular"/>
              </a:rPr>
              <a:t>Épocas = 3</a:t>
            </a:r>
            <a:endParaRPr lang="es-CL" sz="1400" dirty="0"/>
          </a:p>
        </p:txBody>
      </p:sp>
      <p:sp>
        <p:nvSpPr>
          <p:cNvPr id="14" name="CuadroTexto 13">
            <a:extLst>
              <a:ext uri="{FF2B5EF4-FFF2-40B4-BE49-F238E27FC236}">
                <a16:creationId xmlns:a16="http://schemas.microsoft.com/office/drawing/2014/main" id="{C6E55C32-4724-D920-D1AC-943E4F74EE8D}"/>
              </a:ext>
            </a:extLst>
          </p:cNvPr>
          <p:cNvSpPr txBox="1"/>
          <p:nvPr/>
        </p:nvSpPr>
        <p:spPr>
          <a:xfrm>
            <a:off x="4338581" y="5342848"/>
            <a:ext cx="3526073" cy="1169551"/>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CL" sz="1400" b="0" i="0" u="none" strike="noStrike" baseline="0" dirty="0">
                <a:latin typeface="TeXGyreHeros-Regular"/>
              </a:rPr>
              <a:t>Primera Época = 12863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Segunda Época = 10381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Tercera Época = 11303 segundos.</a:t>
            </a:r>
          </a:p>
          <a:p>
            <a:pPr marL="285750" indent="-285750" algn="l">
              <a:buClr>
                <a:schemeClr val="bg2"/>
              </a:buClr>
              <a:buFont typeface="Arial" panose="020B0604020202020204" pitchFamily="34" charset="0"/>
              <a:buChar char="•"/>
            </a:pPr>
            <a:r>
              <a:rPr lang="es-CL" sz="1400" b="0" i="0" u="none" strike="noStrike" baseline="0" dirty="0">
                <a:latin typeface="TeXGyreHeros-Regular"/>
              </a:rPr>
              <a:t>Entrenamiento total = 34537 segundos, aproximadamente </a:t>
            </a:r>
            <a:r>
              <a:rPr lang="es-CL" sz="1400" b="1" i="0" u="none" strike="noStrike" baseline="0" dirty="0">
                <a:latin typeface="TeXGyreHeros-Regular"/>
              </a:rPr>
              <a:t>9 horas y 40 minutos.</a:t>
            </a:r>
            <a:endParaRPr lang="es-CL" sz="1100" b="1" dirty="0"/>
          </a:p>
        </p:txBody>
      </p:sp>
    </p:spTree>
    <p:extLst>
      <p:ext uri="{BB962C8B-B14F-4D97-AF65-F5344CB8AC3E}">
        <p14:creationId xmlns:p14="http://schemas.microsoft.com/office/powerpoint/2010/main" val="8944714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3109999" cy="523642"/>
          </a:xfrm>
        </p:spPr>
        <p:txBody>
          <a:bodyPr/>
          <a:lstStyle/>
          <a:p>
            <a:r>
              <a:rPr lang="es-ES" dirty="0"/>
              <a:t>Resultados</a:t>
            </a:r>
          </a:p>
        </p:txBody>
      </p:sp>
      <p:sp>
        <p:nvSpPr>
          <p:cNvPr id="7" name="CuadroTexto 6">
            <a:extLst>
              <a:ext uri="{FF2B5EF4-FFF2-40B4-BE49-F238E27FC236}">
                <a16:creationId xmlns:a16="http://schemas.microsoft.com/office/drawing/2014/main" id="{32A130CD-704F-0BA7-6478-6B3392E0D3B7}"/>
              </a:ext>
            </a:extLst>
          </p:cNvPr>
          <p:cNvSpPr txBox="1"/>
          <p:nvPr/>
        </p:nvSpPr>
        <p:spPr>
          <a:xfrm>
            <a:off x="323850" y="1774919"/>
            <a:ext cx="11682413" cy="4247317"/>
          </a:xfrm>
          <a:prstGeom prst="rect">
            <a:avLst/>
          </a:prstGeom>
          <a:noFill/>
        </p:spPr>
        <p:txBody>
          <a:bodyPr wrap="square">
            <a:spAutoFit/>
          </a:bodyPr>
          <a:lstStyle/>
          <a:p>
            <a:pPr algn="l"/>
            <a:r>
              <a:rPr lang="es-ES" sz="1800" b="0" i="0" u="none" strike="noStrike" baseline="0" dirty="0">
                <a:solidFill>
                  <a:srgbClr val="000000"/>
                </a:solidFill>
                <a:latin typeface="TeXGyreHeros-Regular"/>
              </a:rPr>
              <a:t>Los resultados obtenidos en ambos experimentos realizados en este trabajo y descritos en la sección </a:t>
            </a:r>
            <a:r>
              <a:rPr lang="es-ES" sz="1800" b="0" i="0" u="none" strike="noStrike" baseline="0" dirty="0">
                <a:solidFill>
                  <a:srgbClr val="007BC3"/>
                </a:solidFill>
                <a:latin typeface="TeXGyreHeros-Regular"/>
              </a:rPr>
              <a:t>3</a:t>
            </a:r>
            <a:r>
              <a:rPr lang="es-ES" sz="1800" b="0" i="0" u="none" strike="noStrike" baseline="0" dirty="0">
                <a:solidFill>
                  <a:srgbClr val="000000"/>
                </a:solidFill>
                <a:latin typeface="TeXGyreHeros-Regular"/>
              </a:rPr>
              <a:t>, sugieren que BERT es una línea de base sólida para el desarrollo de soluciones a distintas tareas de procesamiento del lenguaje natural. Las soluciones que fueron propuestas, tanto al problema de clasificación como en el problema de respuesta a preguntas, se basaron en ligeros ajustes al modelo </a:t>
            </a:r>
            <a:r>
              <a:rPr lang="es-ES" sz="1800" b="0" i="0" u="none" strike="noStrike" baseline="0" dirty="0" err="1">
                <a:solidFill>
                  <a:srgbClr val="000000"/>
                </a:solidFill>
                <a:latin typeface="TeXGyreHeros-Regular"/>
              </a:rPr>
              <a:t>preentrenado</a:t>
            </a:r>
            <a:r>
              <a:rPr lang="es-ES" sz="1800" b="0" i="0" u="none" strike="noStrike" baseline="0" dirty="0">
                <a:solidFill>
                  <a:srgbClr val="000000"/>
                </a:solidFill>
                <a:latin typeface="TeXGyreHeros-Regular"/>
              </a:rPr>
              <a:t> obteniendo en ambos casos resultados muy cercanos a los que representan el estado del arte de estos problemas. </a:t>
            </a:r>
          </a:p>
          <a:p>
            <a:pPr algn="l"/>
            <a:r>
              <a:rPr lang="es-ES" sz="1800" b="0" i="0" u="none" strike="noStrike" baseline="0" dirty="0">
                <a:solidFill>
                  <a:srgbClr val="000000"/>
                </a:solidFill>
                <a:latin typeface="TeXGyreHeros-Regular"/>
              </a:rPr>
              <a:t>Esta capacidad de adaptación de BERT y la obtención de buenos resultados en distintos problemas es también confirmada por otros autores en distintos estudios. Como en el</a:t>
            </a:r>
          </a:p>
          <a:p>
            <a:pPr algn="l"/>
            <a:r>
              <a:rPr lang="es-ES" sz="1800" b="0" i="0" u="none" strike="noStrike" baseline="0" dirty="0">
                <a:solidFill>
                  <a:srgbClr val="000000"/>
                </a:solidFill>
                <a:latin typeface="TeXGyreHeros-Regular"/>
              </a:rPr>
              <a:t>trabajo realizado por </a:t>
            </a:r>
            <a:r>
              <a:rPr lang="es-ES" sz="1800" b="0" i="0" u="none" strike="noStrike" baseline="0" dirty="0" err="1">
                <a:solidFill>
                  <a:srgbClr val="007BC3"/>
                </a:solidFill>
                <a:latin typeface="TeXGyreHeros-Regular"/>
              </a:rPr>
              <a:t>Ghavidel</a:t>
            </a:r>
            <a:r>
              <a:rPr lang="es-ES" sz="1800" b="0" i="0" u="none" strike="noStrike" baseline="0" dirty="0">
                <a:solidFill>
                  <a:srgbClr val="007BC3"/>
                </a:solidFill>
                <a:latin typeface="TeXGyreHeros-Regular"/>
              </a:rPr>
              <a:t>. et al. </a:t>
            </a:r>
            <a:r>
              <a:rPr lang="es-ES" sz="1800" b="0" i="0" u="none" strike="noStrike" baseline="0" dirty="0">
                <a:solidFill>
                  <a:srgbClr val="000000"/>
                </a:solidFill>
                <a:latin typeface="TeXGyreHeros-Regular"/>
              </a:rPr>
              <a:t>(</a:t>
            </a:r>
            <a:r>
              <a:rPr lang="es-ES" sz="1800" b="0" i="0" u="none" strike="noStrike" baseline="0" dirty="0">
                <a:solidFill>
                  <a:srgbClr val="007BC3"/>
                </a:solidFill>
                <a:latin typeface="TeXGyreHeros-Regular"/>
              </a:rPr>
              <a:t>2020</a:t>
            </a:r>
            <a:r>
              <a:rPr lang="es-ES" sz="1800" b="0" i="0" u="none" strike="noStrike" baseline="0" dirty="0">
                <a:solidFill>
                  <a:srgbClr val="000000"/>
                </a:solidFill>
                <a:latin typeface="TeXGyreHeros-Regular"/>
              </a:rPr>
              <a:t>), quienes compararon el desempeño de BERT con otro modelo similar (</a:t>
            </a:r>
            <a:r>
              <a:rPr lang="es-ES" sz="1800" b="0" i="0" u="none" strike="noStrike" baseline="0" dirty="0" err="1">
                <a:solidFill>
                  <a:srgbClr val="000000"/>
                </a:solidFill>
                <a:latin typeface="TeXGyreHeros-Regular"/>
              </a:rPr>
              <a:t>XLNet</a:t>
            </a:r>
            <a:r>
              <a:rPr lang="es-ES" sz="1800" b="0" i="0" u="none" strike="noStrike" baseline="0" dirty="0">
                <a:solidFill>
                  <a:srgbClr val="000000"/>
                </a:solidFill>
                <a:latin typeface="TeXGyreHeros-Regular"/>
              </a:rPr>
              <a:t>) en un problema de preguntas y respuestas. </a:t>
            </a:r>
          </a:p>
          <a:p>
            <a:pPr algn="l"/>
            <a:r>
              <a:rPr lang="es-ES" sz="1800" b="0" i="0" u="none" strike="noStrike" baseline="0" dirty="0" err="1">
                <a:solidFill>
                  <a:srgbClr val="007BC3"/>
                </a:solidFill>
                <a:latin typeface="TeXGyreHeros-Regular"/>
              </a:rPr>
              <a:t>Topal</a:t>
            </a:r>
            <a:r>
              <a:rPr lang="es-ES" sz="1800" b="0" i="0" u="none" strike="noStrike" baseline="0" dirty="0">
                <a:solidFill>
                  <a:srgbClr val="007BC3"/>
                </a:solidFill>
                <a:latin typeface="TeXGyreHeros-Regular"/>
              </a:rPr>
              <a:t> et al. </a:t>
            </a:r>
            <a:r>
              <a:rPr lang="es-ES" sz="1800" b="0" i="0" u="none" strike="noStrike" baseline="0" dirty="0">
                <a:solidFill>
                  <a:srgbClr val="000000"/>
                </a:solidFill>
                <a:latin typeface="TeXGyreHeros-Regular"/>
              </a:rPr>
              <a:t>(</a:t>
            </a:r>
            <a:r>
              <a:rPr lang="es-ES" sz="1800" b="0" i="0" u="none" strike="noStrike" baseline="0" dirty="0">
                <a:solidFill>
                  <a:srgbClr val="007BC3"/>
                </a:solidFill>
                <a:latin typeface="TeXGyreHeros-Regular"/>
              </a:rPr>
              <a:t>2021</a:t>
            </a:r>
            <a:r>
              <a:rPr lang="es-ES" sz="1800" b="0" i="0" u="none" strike="noStrike" baseline="0" dirty="0">
                <a:solidFill>
                  <a:srgbClr val="000000"/>
                </a:solidFill>
                <a:latin typeface="TeXGyreHeros-Regular"/>
              </a:rPr>
              <a:t>), compararon 3 modelos basados en </a:t>
            </a:r>
            <a:r>
              <a:rPr lang="es-ES" sz="1800" b="0" i="0" u="none" strike="noStrike" baseline="0" dirty="0" err="1">
                <a:solidFill>
                  <a:srgbClr val="000000"/>
                </a:solidFill>
                <a:latin typeface="TeXGyreHeros-Regular"/>
              </a:rPr>
              <a:t>transformers</a:t>
            </a:r>
            <a:r>
              <a:rPr lang="es-ES" sz="1800" b="0" i="0" u="none" strike="noStrike" baseline="0" dirty="0">
                <a:solidFill>
                  <a:srgbClr val="000000"/>
                </a:solidFill>
                <a:latin typeface="TeXGyreHeros-Regular"/>
              </a:rPr>
              <a:t>, BERT, </a:t>
            </a:r>
            <a:r>
              <a:rPr lang="es-ES" sz="1800" b="0" i="0" u="none" strike="noStrike" baseline="0" dirty="0" err="1">
                <a:solidFill>
                  <a:srgbClr val="000000"/>
                </a:solidFill>
                <a:latin typeface="TeXGyreHeros-Regular"/>
              </a:rPr>
              <a:t>XLNet</a:t>
            </a:r>
            <a:r>
              <a:rPr lang="es-ES" sz="1800" b="0" i="0" u="none" strike="noStrike" baseline="0" dirty="0">
                <a:solidFill>
                  <a:srgbClr val="000000"/>
                </a:solidFill>
                <a:latin typeface="TeXGyreHeros-Regular"/>
              </a:rPr>
              <a:t> y GPT-3. En el trabajo mencionan las implicaciones significativas que han tenido todos estos modelos en el campo del procesamiento natural del lenguaje y de los buenos resultados </a:t>
            </a:r>
            <a:r>
              <a:rPr lang="es-CL" sz="1800" b="0" i="0" u="none" strike="noStrike" baseline="0" dirty="0">
                <a:solidFill>
                  <a:srgbClr val="000000"/>
                </a:solidFill>
                <a:latin typeface="TeXGyreHeros-Regular"/>
              </a:rPr>
              <a:t>que se obtienen a partir de ellos incluso cuando no son ajustados para propósitos específicos.</a:t>
            </a:r>
          </a:p>
          <a:p>
            <a:pPr algn="l"/>
            <a:r>
              <a:rPr lang="es-ES" sz="1800" b="0" i="0" u="none" strike="noStrike" baseline="0" dirty="0">
                <a:solidFill>
                  <a:srgbClr val="000000"/>
                </a:solidFill>
                <a:latin typeface="TeXGyreHeros-Regular"/>
              </a:rPr>
              <a:t>Es importante por último resaltar que los ajustes realizados en cada uno de los experimentos fueron mínimos y que para el problema de respuesta a preguntas no se usó la totalidad del conjunto de entrenamiento por el costo de procesamiento. A pesar de haber obtenido buenos resultados, la oportunidad de mejora es amplia.</a:t>
            </a:r>
            <a:endParaRPr lang="es-CL" dirty="0"/>
          </a:p>
        </p:txBody>
      </p:sp>
      <p:sp>
        <p:nvSpPr>
          <p:cNvPr id="13" name="Marcador de texto 2">
            <a:extLst>
              <a:ext uri="{FF2B5EF4-FFF2-40B4-BE49-F238E27FC236}">
                <a16:creationId xmlns:a16="http://schemas.microsoft.com/office/drawing/2014/main" id="{2A9FCF7A-0882-767A-993D-C10289809538}"/>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Resultados</a:t>
            </a:r>
          </a:p>
        </p:txBody>
      </p:sp>
      <p:sp>
        <p:nvSpPr>
          <p:cNvPr id="14" name="Marcador de texto 2">
            <a:extLst>
              <a:ext uri="{FF2B5EF4-FFF2-40B4-BE49-F238E27FC236}">
                <a16:creationId xmlns:a16="http://schemas.microsoft.com/office/drawing/2014/main" id="{0C8306A7-463F-03FB-9C80-5A693D7FF3F5}"/>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Tree>
    <p:extLst>
      <p:ext uri="{BB962C8B-B14F-4D97-AF65-F5344CB8AC3E}">
        <p14:creationId xmlns:p14="http://schemas.microsoft.com/office/powerpoint/2010/main" val="16429253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590277"/>
            <a:ext cx="9293471" cy="1295868"/>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dirty="0">
                <a:latin typeface="TeXGyreHeros-Regular"/>
              </a:rPr>
              <a:t>Conjunto </a:t>
            </a:r>
            <a:r>
              <a:rPr lang="es-ES" sz="1800" b="0" i="0" u="none" strike="noStrike" baseline="0" dirty="0">
                <a:latin typeface="TeXGyreHeros-Regular"/>
              </a:rPr>
              <a:t>de técnicas y metodologías para analizar, interpretar y darle significado al lenguaje.</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spTree>
    <p:extLst>
      <p:ext uri="{BB962C8B-B14F-4D97-AF65-F5344CB8AC3E}">
        <p14:creationId xmlns:p14="http://schemas.microsoft.com/office/powerpoint/2010/main" val="2944624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3109999" cy="523642"/>
          </a:xfrm>
        </p:spPr>
        <p:txBody>
          <a:bodyPr/>
          <a:lstStyle/>
          <a:p>
            <a:r>
              <a:rPr lang="es-ES" dirty="0"/>
              <a:t>Conclusiones</a:t>
            </a:r>
          </a:p>
        </p:txBody>
      </p:sp>
      <p:sp>
        <p:nvSpPr>
          <p:cNvPr id="3" name="Marcador de texto 2"/>
          <p:cNvSpPr>
            <a:spLocks noGrp="1"/>
          </p:cNvSpPr>
          <p:nvPr>
            <p:ph type="body" sz="quarter" idx="11"/>
          </p:nvPr>
        </p:nvSpPr>
        <p:spPr/>
        <p:txBody>
          <a:bodyPr/>
          <a:lstStyle/>
          <a:p>
            <a:r>
              <a:rPr lang="es-ES" dirty="0"/>
              <a:t>Conclusiones</a:t>
            </a:r>
          </a:p>
        </p:txBody>
      </p:sp>
      <p:sp>
        <p:nvSpPr>
          <p:cNvPr id="7" name="CuadroTexto 6">
            <a:extLst>
              <a:ext uri="{FF2B5EF4-FFF2-40B4-BE49-F238E27FC236}">
                <a16:creationId xmlns:a16="http://schemas.microsoft.com/office/drawing/2014/main" id="{6D093125-9844-5E39-4FF7-2B3F16EEBBA3}"/>
              </a:ext>
            </a:extLst>
          </p:cNvPr>
          <p:cNvSpPr txBox="1"/>
          <p:nvPr/>
        </p:nvSpPr>
        <p:spPr>
          <a:xfrm>
            <a:off x="577331" y="1914234"/>
            <a:ext cx="11037337" cy="3816429"/>
          </a:xfrm>
          <a:prstGeom prst="rect">
            <a:avLst/>
          </a:prstGeom>
          <a:noFill/>
        </p:spPr>
        <p:txBody>
          <a:bodyPr wrap="square">
            <a:spAutoFit/>
          </a:bodyPr>
          <a:lstStyle/>
          <a:p>
            <a:pPr marL="285750" indent="-285750" algn="just">
              <a:spcBef>
                <a:spcPts val="600"/>
              </a:spcBef>
              <a:spcAft>
                <a:spcPts val="600"/>
              </a:spcAft>
              <a:buClr>
                <a:schemeClr val="bg2"/>
              </a:buClr>
              <a:buFont typeface="Arial" panose="020B0604020202020204" pitchFamily="34" charset="0"/>
              <a:buChar char="•"/>
            </a:pPr>
            <a:r>
              <a:rPr lang="es-CL" sz="1600" b="0" i="0" u="none" strike="noStrike" baseline="0" dirty="0">
                <a:solidFill>
                  <a:srgbClr val="000000"/>
                </a:solidFill>
                <a:latin typeface="TeXGyreHeros-Regular"/>
              </a:rPr>
              <a:t>La arquitectura unificada de BERT le permite al modelo poder adaptarse fácilmente </a:t>
            </a:r>
            <a:r>
              <a:rPr lang="es-ES" sz="1600" b="0" i="0" u="none" strike="noStrike" baseline="0" dirty="0">
                <a:solidFill>
                  <a:srgbClr val="000000"/>
                </a:solidFill>
                <a:latin typeface="TeXGyreHeros-Regular"/>
              </a:rPr>
              <a:t>a la solución de distintos problemas, obteniendo resultados cercanos a los que define el estado del arte para </a:t>
            </a:r>
            <a:r>
              <a:rPr lang="es-CL" sz="1600" b="0" i="0" u="none" strike="noStrike" baseline="0" dirty="0">
                <a:solidFill>
                  <a:srgbClr val="000000"/>
                </a:solidFill>
                <a:latin typeface="TeXGyreHeros-Regular"/>
              </a:rPr>
              <a:t>esos problemas.</a:t>
            </a:r>
          </a:p>
          <a:p>
            <a:pPr marL="285750" indent="-285750" algn="just">
              <a:spcBef>
                <a:spcPts val="600"/>
              </a:spcBef>
              <a:spcAft>
                <a:spcPts val="600"/>
              </a:spcAft>
              <a:buClr>
                <a:schemeClr val="bg2"/>
              </a:buClr>
              <a:buFont typeface="Arial" panose="020B0604020202020204" pitchFamily="34" charset="0"/>
              <a:buChar char="•"/>
            </a:pPr>
            <a:r>
              <a:rPr lang="es-ES" sz="1600" b="0" i="0" u="none" strike="noStrike" baseline="0" dirty="0">
                <a:solidFill>
                  <a:srgbClr val="000000"/>
                </a:solidFill>
                <a:latin typeface="TeXGyreHeros-Regular"/>
              </a:rPr>
              <a:t>Resulta más fácil, rápido y eficiente usar un modelo </a:t>
            </a:r>
            <a:r>
              <a:rPr lang="es-ES" sz="1600" b="0" i="0" u="none" strike="noStrike" baseline="0" dirty="0" err="1">
                <a:solidFill>
                  <a:srgbClr val="000000"/>
                </a:solidFill>
                <a:latin typeface="TeXGyreHeros-Regular"/>
              </a:rPr>
              <a:t>preentrenado</a:t>
            </a:r>
            <a:r>
              <a:rPr lang="es-ES" sz="1600" b="0" i="0" u="none" strike="noStrike" baseline="0" dirty="0">
                <a:solidFill>
                  <a:srgbClr val="000000"/>
                </a:solidFill>
                <a:latin typeface="TeXGyreHeros-Regular"/>
              </a:rPr>
              <a:t> en un gran volumen de datos como punto de partida para la construcción de soluciones a tareas de NLP. Adaptar el modelo es mucho más fácil y barato que </a:t>
            </a:r>
            <a:r>
              <a:rPr lang="es-CL" sz="1600" b="0" i="0" u="none" strike="noStrike" baseline="0" dirty="0">
                <a:solidFill>
                  <a:srgbClr val="000000"/>
                </a:solidFill>
                <a:latin typeface="TeXGyreHeros-Regular"/>
              </a:rPr>
              <a:t>entrenarlo </a:t>
            </a:r>
            <a:r>
              <a:rPr lang="es-CL" sz="1600" b="0" i="1" u="none" strike="noStrike" baseline="0" dirty="0" err="1">
                <a:solidFill>
                  <a:srgbClr val="000000"/>
                </a:solidFill>
                <a:latin typeface="TeXGyreHeros-Regular"/>
              </a:rPr>
              <a:t>from</a:t>
            </a:r>
            <a:r>
              <a:rPr lang="es-CL" sz="1600" b="0" i="1" u="none" strike="noStrike" baseline="0" dirty="0">
                <a:solidFill>
                  <a:srgbClr val="000000"/>
                </a:solidFill>
                <a:latin typeface="TeXGyreHeros-Regular"/>
              </a:rPr>
              <a:t> </a:t>
            </a:r>
            <a:r>
              <a:rPr lang="es-CL" sz="1600" b="0" i="1" u="none" strike="noStrike" baseline="0" dirty="0" err="1">
                <a:solidFill>
                  <a:srgbClr val="000000"/>
                </a:solidFill>
                <a:latin typeface="TeXGyreHeros-Regular"/>
              </a:rPr>
              <a:t>scratch</a:t>
            </a:r>
            <a:r>
              <a:rPr lang="es-CL" sz="1600" b="0" i="0" u="none" strike="noStrike" baseline="0" dirty="0">
                <a:solidFill>
                  <a:srgbClr val="000000"/>
                </a:solidFill>
                <a:latin typeface="TeXGyreHeros-Regular"/>
              </a:rPr>
              <a:t>.</a:t>
            </a:r>
          </a:p>
          <a:p>
            <a:pPr marL="285750" indent="-285750" algn="just">
              <a:spcBef>
                <a:spcPts val="600"/>
              </a:spcBef>
              <a:spcAft>
                <a:spcPts val="600"/>
              </a:spcAft>
              <a:buClr>
                <a:schemeClr val="bg2"/>
              </a:buClr>
              <a:buFont typeface="Arial" panose="020B0604020202020204" pitchFamily="34" charset="0"/>
              <a:buChar char="•"/>
            </a:pPr>
            <a:r>
              <a:rPr lang="es-ES" sz="1600" b="0" i="0" u="none" strike="noStrike" baseline="0" dirty="0">
                <a:solidFill>
                  <a:srgbClr val="000000"/>
                </a:solidFill>
                <a:latin typeface="TeXGyreHeros-Regular"/>
              </a:rPr>
              <a:t>Para que BERT funcione de forma adecuada se debe hacer un preprocesamiento del conjunto de datos adaptándolo a lo que el modelo espera recibir como entrada.</a:t>
            </a:r>
            <a:endParaRPr lang="es-CL" sz="1600" b="0" i="0" u="none" strike="noStrike" baseline="0" dirty="0">
              <a:solidFill>
                <a:srgbClr val="000000"/>
              </a:solidFill>
              <a:latin typeface="TeXGyreHeros-Regular"/>
            </a:endParaRPr>
          </a:p>
          <a:p>
            <a:pPr marL="285750" indent="-285750" algn="just">
              <a:spcBef>
                <a:spcPts val="600"/>
              </a:spcBef>
              <a:spcAft>
                <a:spcPts val="600"/>
              </a:spcAft>
              <a:buClr>
                <a:schemeClr val="bg2"/>
              </a:buClr>
              <a:buFont typeface="Arial" panose="020B0604020202020204" pitchFamily="34" charset="0"/>
              <a:buChar char="•"/>
            </a:pPr>
            <a:r>
              <a:rPr lang="es-ES" sz="1600" b="0" i="0" u="none" strike="noStrike" baseline="0" dirty="0">
                <a:solidFill>
                  <a:srgbClr val="000000"/>
                </a:solidFill>
                <a:latin typeface="TeXGyreHeros-Regular"/>
              </a:rPr>
              <a:t>Es importante considerar el proceso de limpieza de los datos para obtener un buen </a:t>
            </a:r>
            <a:r>
              <a:rPr lang="es-CL" sz="1600" b="0" i="0" u="none" strike="noStrike" baseline="0" dirty="0">
                <a:solidFill>
                  <a:srgbClr val="000000"/>
                </a:solidFill>
                <a:latin typeface="TeXGyreHeros-Regular"/>
              </a:rPr>
              <a:t>resultado. </a:t>
            </a:r>
          </a:p>
          <a:p>
            <a:pPr marL="285750" indent="-285750" algn="just">
              <a:spcBef>
                <a:spcPts val="600"/>
              </a:spcBef>
              <a:spcAft>
                <a:spcPts val="600"/>
              </a:spcAft>
              <a:buClr>
                <a:schemeClr val="bg2"/>
              </a:buClr>
              <a:buFont typeface="Arial" panose="020B0604020202020204" pitchFamily="34" charset="0"/>
              <a:buChar char="•"/>
            </a:pPr>
            <a:r>
              <a:rPr lang="es-ES" sz="1600" b="0" i="0" u="none" strike="noStrike" baseline="0" dirty="0">
                <a:solidFill>
                  <a:srgbClr val="000000"/>
                </a:solidFill>
                <a:latin typeface="TeXGyreHeros-Regular"/>
              </a:rPr>
              <a:t>Se podría siempre optimizar el modelo y profundizar en la complejidad de estas últimas capas densas para mejorar el rendimiento, pero con configuraciones y ajustes básicos es suficiente para conseguir un rendimiento aceptable.</a:t>
            </a:r>
          </a:p>
          <a:p>
            <a:pPr marL="285750" indent="-285750" algn="just">
              <a:spcBef>
                <a:spcPts val="600"/>
              </a:spcBef>
              <a:spcAft>
                <a:spcPts val="600"/>
              </a:spcAft>
              <a:buClr>
                <a:schemeClr val="bg2"/>
              </a:buClr>
              <a:buFont typeface="Arial" panose="020B0604020202020204" pitchFamily="34" charset="0"/>
              <a:buChar char="•"/>
            </a:pPr>
            <a:r>
              <a:rPr lang="es-ES" sz="1600" b="0" i="0" u="none" strike="noStrike" baseline="0" dirty="0">
                <a:solidFill>
                  <a:srgbClr val="000000"/>
                </a:solidFill>
                <a:latin typeface="TeXGyreHeros-Regular"/>
              </a:rPr>
              <a:t>Existen diferentes versiones de BERT. Es importante seleccionar una versión apropiada entre BASE o LARGE, según las capacidades de computo y una versión multilenguaje o de lenguaje especifico según los datos de entrenamiento con los que se </a:t>
            </a:r>
            <a:r>
              <a:rPr lang="es-ES" sz="1600" b="0" i="0" u="none" strike="noStrike" baseline="0" dirty="0" err="1">
                <a:solidFill>
                  <a:srgbClr val="000000"/>
                </a:solidFill>
                <a:latin typeface="TeXGyreHeros-Regular"/>
              </a:rPr>
              <a:t>cuentec</a:t>
            </a:r>
            <a:endParaRPr lang="es-CL" sz="2000" dirty="0"/>
          </a:p>
        </p:txBody>
      </p:sp>
    </p:spTree>
    <p:extLst>
      <p:ext uri="{BB962C8B-B14F-4D97-AF65-F5344CB8AC3E}">
        <p14:creationId xmlns:p14="http://schemas.microsoft.com/office/powerpoint/2010/main" val="6670148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948494" cy="523642"/>
          </a:xfrm>
        </p:spPr>
        <p:txBody>
          <a:bodyPr/>
          <a:lstStyle/>
          <a:p>
            <a:r>
              <a:rPr lang="es-ES" dirty="0"/>
              <a:t>Limitaciones y oportunidades de mejora.</a:t>
            </a:r>
          </a:p>
        </p:txBody>
      </p:sp>
      <p:sp>
        <p:nvSpPr>
          <p:cNvPr id="3" name="Marcador de texto 2"/>
          <p:cNvSpPr>
            <a:spLocks noGrp="1"/>
          </p:cNvSpPr>
          <p:nvPr>
            <p:ph type="body" sz="quarter" idx="11"/>
          </p:nvPr>
        </p:nvSpPr>
        <p:spPr/>
        <p:txBody>
          <a:bodyPr/>
          <a:lstStyle/>
          <a:p>
            <a:r>
              <a:rPr lang="es-ES" dirty="0"/>
              <a:t>Limitaciones</a:t>
            </a:r>
          </a:p>
        </p:txBody>
      </p:sp>
      <p:sp>
        <p:nvSpPr>
          <p:cNvPr id="7" name="CuadroTexto 6">
            <a:extLst>
              <a:ext uri="{FF2B5EF4-FFF2-40B4-BE49-F238E27FC236}">
                <a16:creationId xmlns:a16="http://schemas.microsoft.com/office/drawing/2014/main" id="{4D0850B3-1468-B431-480D-496089A56669}"/>
              </a:ext>
            </a:extLst>
          </p:cNvPr>
          <p:cNvSpPr txBox="1"/>
          <p:nvPr/>
        </p:nvSpPr>
        <p:spPr>
          <a:xfrm>
            <a:off x="379384" y="2023720"/>
            <a:ext cx="10977787" cy="3631763"/>
          </a:xfrm>
          <a:prstGeom prst="rect">
            <a:avLst/>
          </a:prstGeom>
          <a:noFill/>
        </p:spPr>
        <p:txBody>
          <a:bodyPr wrap="square">
            <a:spAutoFit/>
          </a:bodyPr>
          <a:lstStyle/>
          <a:p>
            <a:pPr marL="285750" indent="-285750">
              <a:spcBef>
                <a:spcPts val="1200"/>
              </a:spcBef>
              <a:spcAft>
                <a:spcPts val="1200"/>
              </a:spcAft>
              <a:buClr>
                <a:schemeClr val="bg2"/>
              </a:buClr>
              <a:buFont typeface="Arial" panose="020B0604020202020204" pitchFamily="34" charset="0"/>
              <a:buChar char="•"/>
            </a:pPr>
            <a:r>
              <a:rPr lang="es-ES" sz="1400" b="1" i="0" u="none" strike="noStrike" baseline="0" dirty="0">
                <a:solidFill>
                  <a:srgbClr val="000000"/>
                </a:solidFill>
                <a:latin typeface="TeXGyreHeros-Bold"/>
              </a:rPr>
              <a:t>Capacidades de cómputo: </a:t>
            </a:r>
            <a:r>
              <a:rPr lang="es-ES" sz="1400" b="0" i="0" u="none" strike="noStrike" baseline="0" dirty="0">
                <a:solidFill>
                  <a:srgbClr val="000000"/>
                </a:solidFill>
                <a:latin typeface="TeXGyreHeros-Regular"/>
              </a:rPr>
              <a:t>La simplicidad de las soluciones propuestas se debe en gran parte a las capacidades de cómputo disponible para la implementación. El entrenamiento y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de los modelos propuestos se realizó utilizando la versión </a:t>
            </a:r>
            <a:r>
              <a:rPr lang="es-CL" sz="1400" b="0" i="0" u="none" strike="noStrike" baseline="0" dirty="0">
                <a:solidFill>
                  <a:srgbClr val="000000"/>
                </a:solidFill>
                <a:latin typeface="TeXGyreHeros-Regular"/>
              </a:rPr>
              <a:t>gratuita de Google </a:t>
            </a:r>
            <a:r>
              <a:rPr lang="es-CL" sz="1400" b="0" i="0" u="none" strike="noStrike" baseline="0" dirty="0" err="1">
                <a:solidFill>
                  <a:srgbClr val="000000"/>
                </a:solidFill>
                <a:latin typeface="TeXGyreHeros-Regular"/>
              </a:rPr>
              <a:t>Colab</a:t>
            </a:r>
            <a:r>
              <a:rPr lang="es-CL" sz="1400" dirty="0">
                <a:solidFill>
                  <a:srgbClr val="000000"/>
                </a:solidFill>
                <a:latin typeface="TeXGyreHeros-Regular"/>
              </a:rPr>
              <a:t>, </a:t>
            </a:r>
            <a:r>
              <a:rPr lang="es-CL" sz="1400" b="0" i="0" u="none" strike="noStrike" baseline="0" dirty="0">
                <a:solidFill>
                  <a:srgbClr val="000000"/>
                </a:solidFill>
                <a:latin typeface="TeXGyreHeros-Regular"/>
              </a:rPr>
              <a:t>bajo un entorno </a:t>
            </a:r>
            <a:r>
              <a:rPr lang="es-ES" sz="1400" b="0" i="0" u="none" strike="noStrike" baseline="0" dirty="0">
                <a:solidFill>
                  <a:srgbClr val="000000"/>
                </a:solidFill>
                <a:latin typeface="TeXGyreHeros-Regular"/>
              </a:rPr>
              <a:t>donde los recursos no están garantizados y son limitados. Por este motivo se optó por usar la versión BERT</a:t>
            </a:r>
            <a:r>
              <a:rPr lang="es-ES" sz="1400" b="0" i="0" u="none" strike="noStrike" baseline="-25000" dirty="0">
                <a:solidFill>
                  <a:srgbClr val="000000"/>
                </a:solidFill>
                <a:latin typeface="NewTXMI"/>
              </a:rPr>
              <a:t>𝐵𝐴𝑆𝐸</a:t>
            </a:r>
            <a:r>
              <a:rPr lang="es-ES" sz="1400" b="0" i="0" u="none" strike="noStrike" baseline="0" dirty="0">
                <a:solidFill>
                  <a:srgbClr val="000000"/>
                </a:solidFill>
                <a:latin typeface="NewTXMI"/>
              </a:rPr>
              <a:t> </a:t>
            </a:r>
            <a:r>
              <a:rPr lang="es-ES" sz="1400" b="0" i="0" u="none" strike="noStrike" baseline="0" dirty="0">
                <a:solidFill>
                  <a:srgbClr val="000000"/>
                </a:solidFill>
                <a:latin typeface="TeXGyreHeros-Regular"/>
              </a:rPr>
              <a:t>y no la versión BERT</a:t>
            </a:r>
            <a:r>
              <a:rPr lang="es-ES" sz="1400" b="0" i="0" u="none" strike="noStrike" baseline="-25000" dirty="0">
                <a:solidFill>
                  <a:srgbClr val="000000"/>
                </a:solidFill>
                <a:latin typeface="NewTXMI"/>
              </a:rPr>
              <a:t>𝐿𝐴𝑅𝐺𝐸</a:t>
            </a:r>
            <a:r>
              <a:rPr lang="es-ES" sz="1400" b="0" i="0" u="none" strike="noStrike" baseline="0" dirty="0">
                <a:solidFill>
                  <a:srgbClr val="000000"/>
                </a:solidFill>
                <a:latin typeface="NewTXMI"/>
              </a:rPr>
              <a:t> </a:t>
            </a:r>
            <a:r>
              <a:rPr lang="es-ES" sz="1400" b="0" i="0" u="none" strike="noStrike" baseline="0" dirty="0">
                <a:solidFill>
                  <a:srgbClr val="000000"/>
                </a:solidFill>
                <a:latin typeface="TeXGyreHeros-Regular"/>
              </a:rPr>
              <a:t>en las </a:t>
            </a:r>
            <a:r>
              <a:rPr lang="es-CL" sz="1400" b="0" i="0" u="none" strike="noStrike" baseline="0" dirty="0">
                <a:solidFill>
                  <a:srgbClr val="000000"/>
                </a:solidFill>
                <a:latin typeface="TeXGyreHeros-Regular"/>
              </a:rPr>
              <a:t>soluciones propuestas.</a:t>
            </a:r>
            <a:endParaRPr lang="es-CL" sz="1400" dirty="0"/>
          </a:p>
          <a:p>
            <a:pPr marL="285750" indent="-285750" algn="l">
              <a:buClr>
                <a:schemeClr val="bg2"/>
              </a:buClr>
              <a:buFont typeface="Arial" panose="020B0604020202020204" pitchFamily="34" charset="0"/>
              <a:buChar char="•"/>
            </a:pPr>
            <a:r>
              <a:rPr lang="es-ES" sz="1400" b="1" i="0" u="none" strike="noStrike" baseline="0" dirty="0">
                <a:solidFill>
                  <a:srgbClr val="000000"/>
                </a:solidFill>
                <a:latin typeface="TeXGyreHeros-Bold"/>
              </a:rPr>
              <a:t>Escalar el enfoque: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El enfoque de este trabajo se realizó sobre BERT, pero a la fecha existen </a:t>
            </a:r>
            <a:r>
              <a:rPr lang="es-ES" sz="1400" b="1" i="0" u="none" strike="noStrike" baseline="0" dirty="0">
                <a:solidFill>
                  <a:srgbClr val="000000"/>
                </a:solidFill>
                <a:latin typeface="TeXGyreHeros-Regular"/>
              </a:rPr>
              <a:t>otros modelos de lenguaje </a:t>
            </a:r>
            <a:r>
              <a:rPr lang="es-ES" sz="1400" b="1" i="0" u="none" strike="noStrike" baseline="0" dirty="0" err="1">
                <a:solidFill>
                  <a:srgbClr val="000000"/>
                </a:solidFill>
                <a:latin typeface="TeXGyreHeros-Regular"/>
              </a:rPr>
              <a:t>preentrenados</a:t>
            </a:r>
            <a:r>
              <a:rPr lang="es-ES" sz="1400" b="0" i="0" u="none" strike="noStrike" baseline="0" dirty="0">
                <a:solidFill>
                  <a:srgbClr val="000000"/>
                </a:solidFill>
                <a:latin typeface="TeXGyreHeros-Regular"/>
              </a:rPr>
              <a:t> basados en la arquitectura </a:t>
            </a:r>
            <a:r>
              <a:rPr lang="es-ES" sz="1400" b="0" i="1" u="none" strike="noStrike" baseline="0" dirty="0" err="1">
                <a:solidFill>
                  <a:srgbClr val="000000"/>
                </a:solidFill>
                <a:latin typeface="TeXGyreHeros-Regular"/>
              </a:rPr>
              <a:t>Transformer</a:t>
            </a:r>
            <a:r>
              <a:rPr lang="es-ES" sz="1400" b="0" i="0" u="none" strike="noStrike" baseline="0" dirty="0">
                <a:solidFill>
                  <a:srgbClr val="000000"/>
                </a:solidFill>
                <a:latin typeface="TeXGyreHeros-Regular"/>
              </a:rPr>
              <a:t> que están teniendo mucha relevancia en el campo del procesamiento del lenguaje natural como </a:t>
            </a:r>
            <a:r>
              <a:rPr lang="es-ES" sz="1400" b="1" i="0" u="none" strike="noStrike" baseline="0" dirty="0" err="1">
                <a:solidFill>
                  <a:srgbClr val="000000"/>
                </a:solidFill>
                <a:latin typeface="TeXGyreHeros-Regular"/>
              </a:rPr>
              <a:t>XLNet</a:t>
            </a:r>
            <a:r>
              <a:rPr lang="es-ES" sz="1400" b="1" i="0" u="none" strike="noStrike" baseline="0" dirty="0">
                <a:solidFill>
                  <a:srgbClr val="000000"/>
                </a:solidFill>
                <a:latin typeface="TeXGyreHeros-Regular"/>
              </a:rPr>
              <a:t>, T5 o GPT-3</a:t>
            </a:r>
            <a:r>
              <a:rPr lang="es-ES" sz="1400" b="0" i="0" u="none" strike="noStrike" baseline="0" dirty="0">
                <a:solidFill>
                  <a:srgbClr val="000000"/>
                </a:solidFill>
                <a:latin typeface="TeXGyreHeros-Regular"/>
              </a:rPr>
              <a:t>.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En el mismo sentido, existen distintas </a:t>
            </a:r>
            <a:r>
              <a:rPr lang="es-ES" sz="1400" b="1" i="0" u="none" strike="noStrike" baseline="0" dirty="0">
                <a:solidFill>
                  <a:srgbClr val="000000"/>
                </a:solidFill>
                <a:latin typeface="TeXGyreHeros-Regular"/>
              </a:rPr>
              <a:t>variaciones de BERT</a:t>
            </a:r>
            <a:r>
              <a:rPr lang="es-ES" sz="1400" b="0" i="0" u="none" strike="noStrike" baseline="0" dirty="0">
                <a:solidFill>
                  <a:srgbClr val="000000"/>
                </a:solidFill>
                <a:latin typeface="TeXGyreHeros-Regular"/>
              </a:rPr>
              <a:t> que también están teniendo excelentes resultados en la resolución de problemas específicos. Algunas de estas variaciones prometen mejoras, otras simplifican y hacen el entrenamiento aún más liviano.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Adicionalmente, en este trabajo se desarrollan dos aplicaciones que resuelven </a:t>
            </a:r>
            <a:r>
              <a:rPr lang="es-ES" sz="1400" b="1" i="0" u="none" strike="noStrike" baseline="0" dirty="0">
                <a:solidFill>
                  <a:srgbClr val="000000"/>
                </a:solidFill>
                <a:latin typeface="TeXGyreHeros-Regular"/>
              </a:rPr>
              <a:t>dos tareas bien concretas y especificas dentro del NLP, el análisis de sentimiento a través de un problema de clasificación y el problema de preguntas y respuestas. </a:t>
            </a:r>
            <a:r>
              <a:rPr lang="es-ES" sz="1400" b="0" i="0" u="none" strike="noStrike" baseline="0" dirty="0">
                <a:solidFill>
                  <a:srgbClr val="000000"/>
                </a:solidFill>
                <a:latin typeface="TeXGyreHeros-Regular"/>
              </a:rPr>
              <a:t>Se recomienda ampliar el estudio con otras tareas.</a:t>
            </a:r>
          </a:p>
          <a:p>
            <a:pPr marL="285750" indent="-285750" algn="l">
              <a:spcBef>
                <a:spcPts val="1200"/>
              </a:spcBef>
              <a:spcAft>
                <a:spcPts val="1200"/>
              </a:spcAft>
              <a:buClr>
                <a:schemeClr val="bg2"/>
              </a:buClr>
              <a:buFont typeface="Arial" panose="020B0604020202020204" pitchFamily="34" charset="0"/>
              <a:buChar char="•"/>
            </a:pPr>
            <a:r>
              <a:rPr lang="es-ES" sz="1400" b="1" i="0" u="none" strike="noStrike" baseline="0" dirty="0">
                <a:solidFill>
                  <a:srgbClr val="000000"/>
                </a:solidFill>
                <a:latin typeface="TeXGyreHeros-Bold"/>
              </a:rPr>
              <a:t>Mejorar fine-</a:t>
            </a:r>
            <a:r>
              <a:rPr lang="es-ES" sz="1400" b="1" i="0" u="none" strike="noStrike" baseline="0" dirty="0" err="1">
                <a:solidFill>
                  <a:srgbClr val="000000"/>
                </a:solidFill>
                <a:latin typeface="TeXGyreHeros-Bold"/>
              </a:rPr>
              <a:t>tunning</a:t>
            </a:r>
            <a:r>
              <a:rPr lang="es-ES" sz="1400" b="1" i="0" u="none" strike="noStrike" baseline="0" dirty="0">
                <a:solidFill>
                  <a:srgbClr val="000000"/>
                </a:solidFill>
                <a:latin typeface="TeXGyreHeros-Bold"/>
              </a:rPr>
              <a:t>: </a:t>
            </a:r>
            <a:r>
              <a:rPr lang="es-ES" sz="1400" b="0" i="0" u="none" strike="noStrike" baseline="0" dirty="0">
                <a:solidFill>
                  <a:srgbClr val="000000"/>
                </a:solidFill>
                <a:latin typeface="TeXGyreHeros-Regular"/>
              </a:rPr>
              <a:t>Las soluciones planteadas en este trabajo se basan en un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muy simple. Es muy probable que se puedan realizar mejoras sustanciales a los resultados obtenidos utilizando técnicas de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más complejas</a:t>
            </a:r>
            <a:r>
              <a:rPr lang="es-CL" sz="1400" b="0" i="0" u="none" strike="noStrike" baseline="0" dirty="0">
                <a:solidFill>
                  <a:srgbClr val="000000"/>
                </a:solidFill>
                <a:latin typeface="TeXGyreHeros-Regular"/>
              </a:rPr>
              <a:t>.</a:t>
            </a:r>
          </a:p>
        </p:txBody>
      </p:sp>
    </p:spTree>
    <p:extLst>
      <p:ext uri="{BB962C8B-B14F-4D97-AF65-F5344CB8AC3E}">
        <p14:creationId xmlns:p14="http://schemas.microsoft.com/office/powerpoint/2010/main" val="33380512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5677189" y="2594300"/>
            <a:ext cx="4114249" cy="950011"/>
          </a:xfrm>
        </p:spPr>
        <p:txBody>
          <a:bodyPr/>
          <a:lstStyle/>
          <a:p>
            <a:r>
              <a:rPr lang="es-ES" sz="7200" dirty="0"/>
              <a:t>GRACIAS!</a:t>
            </a:r>
            <a:endParaRPr lang="es-ES" sz="3600" dirty="0"/>
          </a:p>
          <a:p>
            <a:endParaRPr lang="es-ES" dirty="0"/>
          </a:p>
          <a:p>
            <a:endParaRPr lang="es-ES" dirty="0"/>
          </a:p>
        </p:txBody>
      </p:sp>
      <p:pic>
        <p:nvPicPr>
          <p:cNvPr id="4100" name="Picture 4" descr="Bert | Muppet Wiki | Fandom">
            <a:extLst>
              <a:ext uri="{FF2B5EF4-FFF2-40B4-BE49-F238E27FC236}">
                <a16:creationId xmlns:a16="http://schemas.microsoft.com/office/drawing/2014/main" id="{C95ED027-68E9-18CB-DBC0-62BDB0A92E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7525" y="423685"/>
            <a:ext cx="3846513" cy="6400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785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590277"/>
            <a:ext cx="9293471" cy="1295868"/>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dirty="0">
                <a:latin typeface="TeXGyreHeros-Regular"/>
              </a:rPr>
              <a:t>Conjunto </a:t>
            </a:r>
            <a:r>
              <a:rPr lang="es-ES" sz="1800" b="0" i="0" u="none" strike="noStrike" baseline="0" dirty="0">
                <a:latin typeface="TeXGyreHeros-Regular"/>
              </a:rPr>
              <a:t>de técnicas y metodologías para analizar, interpretar y darle significado al lenguaje.</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51236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590277"/>
            <a:ext cx="9293471" cy="1295868"/>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dirty="0">
                <a:latin typeface="TeXGyreHeros-Regular"/>
              </a:rPr>
              <a:t>Conjunto </a:t>
            </a:r>
            <a:r>
              <a:rPr lang="es-ES" sz="1800" b="0" i="0" u="none" strike="noStrike" baseline="0" dirty="0">
                <a:latin typeface="TeXGyreHeros-Regular"/>
              </a:rPr>
              <a:t>de técnicas y metodologías para analizar, interpretar y darle significado al lenguaje.</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pic>
        <p:nvPicPr>
          <p:cNvPr id="23" name="Picture 2" descr="Unrolled recurrent neural network. RNN-recurrent neural network. | Download  Scientific Diagram">
            <a:extLst>
              <a:ext uri="{FF2B5EF4-FFF2-40B4-BE49-F238E27FC236}">
                <a16:creationId xmlns:a16="http://schemas.microsoft.com/office/drawing/2014/main" id="{F9E02602-46E7-B6B0-9BFF-51D0D43B0C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72277" y="4709503"/>
            <a:ext cx="3162840" cy="1523128"/>
          </a:xfrm>
          <a:prstGeom prst="rect">
            <a:avLst/>
          </a:prstGeom>
          <a:noFill/>
          <a:extLst>
            <a:ext uri="{909E8E84-426E-40DD-AFC4-6F175D3DCCD1}">
              <a14:hiddenFill xmlns:a14="http://schemas.microsoft.com/office/drawing/2010/main">
                <a:solidFill>
                  <a:srgbClr val="FFFFFF"/>
                </a:solidFill>
              </a14:hiddenFill>
            </a:ext>
          </a:extLst>
        </p:spPr>
      </p:pic>
      <p:sp>
        <p:nvSpPr>
          <p:cNvPr id="25" name="CuadroTexto 24">
            <a:extLst>
              <a:ext uri="{FF2B5EF4-FFF2-40B4-BE49-F238E27FC236}">
                <a16:creationId xmlns:a16="http://schemas.microsoft.com/office/drawing/2014/main" id="{55DC6966-88DC-1C2F-271B-A804B3551E6B}"/>
              </a:ext>
            </a:extLst>
          </p:cNvPr>
          <p:cNvSpPr txBox="1"/>
          <p:nvPr/>
        </p:nvSpPr>
        <p:spPr>
          <a:xfrm>
            <a:off x="2927044" y="6249107"/>
            <a:ext cx="2853305" cy="276999"/>
          </a:xfrm>
          <a:prstGeom prst="rect">
            <a:avLst/>
          </a:prstGeom>
          <a:noFill/>
        </p:spPr>
        <p:txBody>
          <a:bodyPr wrap="square">
            <a:spAutoFit/>
          </a:bodyPr>
          <a:lstStyle/>
          <a:p>
            <a:pPr algn="ctr"/>
            <a:r>
              <a:rPr lang="es-ES" sz="1200" dirty="0"/>
              <a:t>Arquitectura RNN</a:t>
            </a:r>
            <a:endParaRPr lang="es-CL" sz="1200" dirty="0"/>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solidFill>
            <a:schemeClr val="tx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49" name="CuadroTexto 48">
            <a:extLst>
              <a:ext uri="{FF2B5EF4-FFF2-40B4-BE49-F238E27FC236}">
                <a16:creationId xmlns:a16="http://schemas.microsoft.com/office/drawing/2014/main" id="{EA307D5C-7240-E1B2-CD64-E6F5D98A2D83}"/>
              </a:ext>
            </a:extLst>
          </p:cNvPr>
          <p:cNvSpPr txBox="1"/>
          <p:nvPr/>
        </p:nvSpPr>
        <p:spPr>
          <a:xfrm>
            <a:off x="6230893" y="4932230"/>
            <a:ext cx="4107592" cy="1169551"/>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CL" sz="1400" b="0" i="0" u="none" strike="noStrike" baseline="0" dirty="0">
                <a:latin typeface="TeXGyreHeros-Regular"/>
              </a:rPr>
              <a:t>Fueron concebidas </a:t>
            </a:r>
            <a:r>
              <a:rPr lang="es-ES" sz="1400" b="0" i="0" u="none" strike="noStrike" baseline="0" dirty="0">
                <a:latin typeface="TeXGyreHeros-Regular"/>
              </a:rPr>
              <a:t>en la década de 1980.</a:t>
            </a:r>
          </a:p>
          <a:p>
            <a:pPr marL="285750" indent="-285750" algn="l">
              <a:buClr>
                <a:schemeClr val="bg2"/>
              </a:buClr>
              <a:buFont typeface="Arial" panose="020B0604020202020204" pitchFamily="34" charset="0"/>
              <a:buChar char="•"/>
            </a:pPr>
            <a:r>
              <a:rPr lang="es-ES" sz="1400" b="0" i="0" u="none" strike="noStrike" baseline="0" dirty="0">
                <a:latin typeface="TeXGyreHeros-Regular"/>
              </a:rPr>
              <a:t>Tienen un excelente desempeño para el análisis de datos que tienen una naturaleza secuencial.</a:t>
            </a:r>
          </a:p>
          <a:p>
            <a:pPr marL="285750" indent="-285750" algn="l">
              <a:buClr>
                <a:schemeClr val="bg2"/>
              </a:buClr>
              <a:buFont typeface="Arial" panose="020B0604020202020204" pitchFamily="34" charset="0"/>
              <a:buChar char="•"/>
            </a:pPr>
            <a:r>
              <a:rPr lang="es-CL" sz="1400" dirty="0">
                <a:latin typeface="TeXGyreHeros-Regular"/>
              </a:rPr>
              <a:t>F</a:t>
            </a:r>
            <a:r>
              <a:rPr lang="es-CL" sz="1400" b="0" i="0" u="none" strike="noStrike" baseline="0" dirty="0">
                <a:latin typeface="TeXGyreHeros-Regular"/>
              </a:rPr>
              <a:t>uncionan en bucles.</a:t>
            </a:r>
          </a:p>
          <a:p>
            <a:pPr marL="285750" indent="-285750" algn="l">
              <a:buClr>
                <a:schemeClr val="bg2"/>
              </a:buClr>
              <a:buFont typeface="Arial" panose="020B0604020202020204" pitchFamily="34" charset="0"/>
              <a:buChar char="•"/>
            </a:pPr>
            <a:r>
              <a:rPr lang="es-CL" sz="1400" dirty="0" err="1">
                <a:latin typeface="TeXGyreHeros-Regular"/>
              </a:rPr>
              <a:t>Exploding</a:t>
            </a:r>
            <a:r>
              <a:rPr lang="es-CL" sz="1400" dirty="0">
                <a:latin typeface="TeXGyreHeros-Regular"/>
              </a:rPr>
              <a:t> </a:t>
            </a:r>
            <a:r>
              <a:rPr lang="es-CL" sz="1400" dirty="0" err="1">
                <a:latin typeface="TeXGyreHeros-Regular"/>
              </a:rPr>
              <a:t>gradients</a:t>
            </a:r>
            <a:r>
              <a:rPr lang="es-CL" sz="1400" dirty="0">
                <a:latin typeface="TeXGyreHeros-Regular"/>
              </a:rPr>
              <a:t> y </a:t>
            </a:r>
            <a:r>
              <a:rPr lang="es-CL" sz="1400" dirty="0" err="1">
                <a:latin typeface="TeXGyreHeros-Regular"/>
              </a:rPr>
              <a:t>Vanishing</a:t>
            </a:r>
            <a:r>
              <a:rPr lang="es-CL" sz="1400" dirty="0">
                <a:latin typeface="TeXGyreHeros-Regular"/>
              </a:rPr>
              <a:t> </a:t>
            </a:r>
            <a:r>
              <a:rPr lang="es-CL" sz="1400" dirty="0" err="1">
                <a:latin typeface="TeXGyreHeros-Regular"/>
              </a:rPr>
              <a:t>gradients</a:t>
            </a:r>
            <a:endParaRPr lang="es-CL" sz="1400" dirty="0"/>
          </a:p>
        </p:txBody>
      </p:sp>
    </p:spTree>
    <p:extLst>
      <p:ext uri="{BB962C8B-B14F-4D97-AF65-F5344CB8AC3E}">
        <p14:creationId xmlns:p14="http://schemas.microsoft.com/office/powerpoint/2010/main" val="100516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590277"/>
            <a:ext cx="9293471" cy="1295868"/>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dirty="0">
                <a:latin typeface="TeXGyreHeros-Regular"/>
              </a:rPr>
              <a:t>Conjunto </a:t>
            </a:r>
            <a:r>
              <a:rPr lang="es-ES" sz="1800" b="0" i="0" u="none" strike="noStrike" baseline="0" dirty="0">
                <a:latin typeface="TeXGyreHeros-Regular"/>
              </a:rPr>
              <a:t>de técnicas y metodologías para analizar, interpretar y darle significado al lenguaje.</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pic>
        <p:nvPicPr>
          <p:cNvPr id="24" name="Picture 8" descr="Water | Free Full-Text | Comparison of Long Short Term Memory Networks and  the Hydrological Model in Runoff Simulation | HTML">
            <a:extLst>
              <a:ext uri="{FF2B5EF4-FFF2-40B4-BE49-F238E27FC236}">
                <a16:creationId xmlns:a16="http://schemas.microsoft.com/office/drawing/2014/main" id="{14FAC8FE-6DF9-6868-995A-FD85389001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8413" y="4464802"/>
            <a:ext cx="3280315" cy="1961379"/>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D24DAB5B-63FC-7D58-2B20-72B940783860}"/>
              </a:ext>
            </a:extLst>
          </p:cNvPr>
          <p:cNvSpPr txBox="1"/>
          <p:nvPr/>
        </p:nvSpPr>
        <p:spPr>
          <a:xfrm>
            <a:off x="2601434" y="6413413"/>
            <a:ext cx="3439034" cy="276999"/>
          </a:xfrm>
          <a:prstGeom prst="rect">
            <a:avLst/>
          </a:prstGeom>
          <a:noFill/>
        </p:spPr>
        <p:txBody>
          <a:bodyPr wrap="square">
            <a:spAutoFit/>
          </a:bodyPr>
          <a:lstStyle/>
          <a:p>
            <a:pPr algn="ctr"/>
            <a:r>
              <a:rPr lang="es-ES" sz="1200" dirty="0"/>
              <a:t>Celda de memoria en una LSTM</a:t>
            </a:r>
            <a:endParaRPr lang="es-CL" sz="1200" dirty="0"/>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solidFill>
            <a:schemeClr val="tx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50" name="CuadroTexto 49">
            <a:extLst>
              <a:ext uri="{FF2B5EF4-FFF2-40B4-BE49-F238E27FC236}">
                <a16:creationId xmlns:a16="http://schemas.microsoft.com/office/drawing/2014/main" id="{38283789-BF3E-4A6E-36B4-5797B269231E}"/>
              </a:ext>
            </a:extLst>
          </p:cNvPr>
          <p:cNvSpPr txBox="1"/>
          <p:nvPr/>
        </p:nvSpPr>
        <p:spPr>
          <a:xfrm>
            <a:off x="6233274" y="4862211"/>
            <a:ext cx="4107592" cy="1384995"/>
          </a:xfrm>
          <a:prstGeom prst="rect">
            <a:avLst/>
          </a:prstGeom>
          <a:noFill/>
        </p:spPr>
        <p:txBody>
          <a:bodyPr wrap="square">
            <a:spAutoFit/>
          </a:bodyPr>
          <a:lstStyle/>
          <a:p>
            <a:pPr marL="285750" indent="-285750">
              <a:buClr>
                <a:schemeClr val="bg2"/>
              </a:buClr>
              <a:buFont typeface="Arial" panose="020B0604020202020204" pitchFamily="34" charset="0"/>
              <a:buChar char="•"/>
            </a:pPr>
            <a:r>
              <a:rPr lang="es-CL" sz="1400" dirty="0">
                <a:latin typeface="TeXGyreHeros-Regular"/>
              </a:rPr>
              <a:t>Propuesta en 1997 </a:t>
            </a:r>
            <a:r>
              <a:rPr lang="es-ES" sz="1400" dirty="0">
                <a:latin typeface="TeXGyreHeros-Regular"/>
              </a:rPr>
              <a:t>para abordar el problema de los gradientes explosivos y desaparecidos.</a:t>
            </a:r>
          </a:p>
          <a:p>
            <a:pPr marL="285750" indent="-285750">
              <a:buClr>
                <a:schemeClr val="bg2"/>
              </a:buClr>
              <a:buFont typeface="Arial" panose="020B0604020202020204" pitchFamily="34" charset="0"/>
              <a:buChar char="•"/>
            </a:pPr>
            <a:r>
              <a:rPr lang="es-ES" sz="1400" dirty="0">
                <a:latin typeface="TeXGyreHeros-Regular"/>
              </a:rPr>
              <a:t>Permite a las RNN recordar sus entradas por un largo periodo de tiempo. </a:t>
            </a:r>
          </a:p>
          <a:p>
            <a:pPr marL="285750" indent="-285750">
              <a:buClr>
                <a:schemeClr val="bg2"/>
              </a:buClr>
              <a:buFont typeface="Arial" panose="020B0604020202020204" pitchFamily="34" charset="0"/>
              <a:buChar char="•"/>
            </a:pPr>
            <a:r>
              <a:rPr lang="es-ES" sz="1400" dirty="0">
                <a:latin typeface="TeXGyreHeros-Regular"/>
              </a:rPr>
              <a:t>Tres puertas que controlan el modo en que la información fluye dentro o fuera de la</a:t>
            </a:r>
            <a:endParaRPr lang="es-CL" sz="1100" dirty="0">
              <a:latin typeface="TeXGyreHeros-Regular"/>
            </a:endParaRPr>
          </a:p>
        </p:txBody>
      </p:sp>
    </p:spTree>
    <p:extLst>
      <p:ext uri="{BB962C8B-B14F-4D97-AF65-F5344CB8AC3E}">
        <p14:creationId xmlns:p14="http://schemas.microsoft.com/office/powerpoint/2010/main" val="18853869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590277"/>
            <a:ext cx="9293471" cy="1295868"/>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dirty="0">
                <a:latin typeface="TeXGyreHeros-Regular"/>
              </a:rPr>
              <a:t>Conjunto </a:t>
            </a:r>
            <a:r>
              <a:rPr lang="es-ES" sz="1800" b="0" i="0" u="none" strike="noStrike" baseline="0" dirty="0">
                <a:latin typeface="TeXGyreHeros-Regular"/>
              </a:rPr>
              <a:t>de técnicas y metodologías para analizar, interpretar y darle significado al lenguaje.</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solidFill>
            <a:schemeClr val="tx2">
              <a:lumMod val="5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51" name="Marcador de texto 1">
            <a:extLst>
              <a:ext uri="{FF2B5EF4-FFF2-40B4-BE49-F238E27FC236}">
                <a16:creationId xmlns:a16="http://schemas.microsoft.com/office/drawing/2014/main" id="{EA14FB21-E38C-F60E-55D8-E71561789821}"/>
              </a:ext>
            </a:extLst>
          </p:cNvPr>
          <p:cNvSpPr txBox="1">
            <a:spLocks/>
          </p:cNvSpPr>
          <p:nvPr/>
        </p:nvSpPr>
        <p:spPr>
          <a:xfrm>
            <a:off x="3053693" y="4534086"/>
            <a:ext cx="6084613"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err="1">
                <a:solidFill>
                  <a:schemeClr val="bg2"/>
                </a:solidFill>
                <a:latin typeface="TeXGyreHeros-Regular"/>
              </a:rPr>
              <a:t>Attention</a:t>
            </a:r>
            <a:r>
              <a:rPr lang="es-ES" dirty="0">
                <a:solidFill>
                  <a:schemeClr val="bg2"/>
                </a:solidFill>
                <a:latin typeface="TeXGyreHeros-Regular"/>
              </a:rPr>
              <a:t> </a:t>
            </a:r>
            <a:r>
              <a:rPr lang="es-ES" dirty="0" err="1">
                <a:solidFill>
                  <a:schemeClr val="bg2"/>
                </a:solidFill>
                <a:latin typeface="TeXGyreHeros-Regular"/>
              </a:rPr>
              <a:t>is</a:t>
            </a:r>
            <a:r>
              <a:rPr lang="es-ES" dirty="0">
                <a:solidFill>
                  <a:schemeClr val="bg2"/>
                </a:solidFill>
                <a:latin typeface="TeXGyreHeros-Regular"/>
              </a:rPr>
              <a:t> </a:t>
            </a:r>
            <a:r>
              <a:rPr lang="es-ES" dirty="0" err="1">
                <a:solidFill>
                  <a:schemeClr val="bg2"/>
                </a:solidFill>
                <a:latin typeface="TeXGyreHeros-Regular"/>
              </a:rPr>
              <a:t>all</a:t>
            </a:r>
            <a:r>
              <a:rPr lang="es-ES" dirty="0">
                <a:solidFill>
                  <a:schemeClr val="bg2"/>
                </a:solidFill>
                <a:latin typeface="TeXGyreHeros-Regular"/>
              </a:rPr>
              <a:t> </a:t>
            </a:r>
            <a:r>
              <a:rPr lang="es-ES" dirty="0" err="1">
                <a:solidFill>
                  <a:schemeClr val="bg2"/>
                </a:solidFill>
                <a:latin typeface="TeXGyreHeros-Regular"/>
              </a:rPr>
              <a:t>you</a:t>
            </a:r>
            <a:r>
              <a:rPr lang="es-ES" dirty="0">
                <a:solidFill>
                  <a:schemeClr val="bg2"/>
                </a:solidFill>
                <a:latin typeface="TeXGyreHeros-Regular"/>
              </a:rPr>
              <a:t> </a:t>
            </a:r>
            <a:r>
              <a:rPr lang="es-ES" dirty="0" err="1">
                <a:solidFill>
                  <a:schemeClr val="bg2"/>
                </a:solidFill>
                <a:latin typeface="TeXGyreHeros-Regular"/>
              </a:rPr>
              <a:t>need</a:t>
            </a:r>
            <a:r>
              <a:rPr lang="es-ES" dirty="0">
                <a:solidFill>
                  <a:schemeClr val="bg2"/>
                </a:solidFill>
                <a:latin typeface="TeXGyreHeros-Regular"/>
              </a:rPr>
              <a:t>!</a:t>
            </a:r>
          </a:p>
        </p:txBody>
      </p:sp>
      <p:pic>
        <p:nvPicPr>
          <p:cNvPr id="52" name="Picture 2" descr="Review — Attention Is All You Need (Transformer) | by Sik-Ho Tsang | Medium">
            <a:extLst>
              <a:ext uri="{FF2B5EF4-FFF2-40B4-BE49-F238E27FC236}">
                <a16:creationId xmlns:a16="http://schemas.microsoft.com/office/drawing/2014/main" id="{521A35FA-9647-98A5-8C85-F90CB10A63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81"/>
          <a:stretch/>
        </p:blipFill>
        <p:spPr bwMode="auto">
          <a:xfrm>
            <a:off x="5041791" y="5022003"/>
            <a:ext cx="1997352" cy="15668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4206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p:cNvSpPr>
            <a:spLocks noGrp="1"/>
          </p:cNvSpPr>
          <p:nvPr>
            <p:ph type="body" sz="quarter" idx="10"/>
          </p:nvPr>
        </p:nvSpPr>
        <p:spPr>
          <a:xfrm>
            <a:off x="6618816" y="894089"/>
            <a:ext cx="4821163" cy="523642"/>
          </a:xfrm>
        </p:spPr>
        <p:txBody>
          <a:bodyPr/>
          <a:lstStyle/>
          <a:p>
            <a:r>
              <a:rPr lang="es-ES" dirty="0" err="1">
                <a:solidFill>
                  <a:schemeClr val="bg2"/>
                </a:solidFill>
              </a:rPr>
              <a:t>Attention</a:t>
            </a:r>
            <a:r>
              <a:rPr lang="es-ES" dirty="0">
                <a:solidFill>
                  <a:schemeClr val="bg2"/>
                </a:solidFill>
              </a:rPr>
              <a:t> </a:t>
            </a:r>
            <a:r>
              <a:rPr lang="es-ES" dirty="0" err="1">
                <a:solidFill>
                  <a:schemeClr val="bg2"/>
                </a:solidFill>
              </a:rPr>
              <a:t>is</a:t>
            </a:r>
            <a:r>
              <a:rPr lang="es-ES" dirty="0">
                <a:solidFill>
                  <a:schemeClr val="bg2"/>
                </a:solidFill>
              </a:rPr>
              <a:t> </a:t>
            </a:r>
            <a:r>
              <a:rPr lang="es-ES" dirty="0" err="1">
                <a:solidFill>
                  <a:schemeClr val="bg2"/>
                </a:solidFill>
              </a:rPr>
              <a:t>all</a:t>
            </a:r>
            <a:r>
              <a:rPr lang="es-ES" dirty="0">
                <a:solidFill>
                  <a:schemeClr val="bg2"/>
                </a:solidFill>
              </a:rPr>
              <a:t> </a:t>
            </a:r>
            <a:r>
              <a:rPr lang="es-ES" dirty="0" err="1">
                <a:solidFill>
                  <a:schemeClr val="bg2"/>
                </a:solidFill>
              </a:rPr>
              <a:t>you</a:t>
            </a:r>
            <a:r>
              <a:rPr lang="es-ES" dirty="0">
                <a:solidFill>
                  <a:schemeClr val="bg2"/>
                </a:solidFill>
              </a:rPr>
              <a:t> </a:t>
            </a:r>
            <a:r>
              <a:rPr lang="es-ES" dirty="0" err="1">
                <a:solidFill>
                  <a:schemeClr val="bg2"/>
                </a:solidFill>
              </a:rPr>
              <a:t>need</a:t>
            </a:r>
            <a:r>
              <a:rPr lang="es-ES" dirty="0">
                <a:solidFill>
                  <a:schemeClr val="bg2"/>
                </a:solidFill>
              </a:rPr>
              <a:t>!</a:t>
            </a:r>
          </a:p>
        </p:txBody>
      </p:sp>
      <p:sp>
        <p:nvSpPr>
          <p:cNvPr id="16" name="CuadroTexto 15">
            <a:extLst>
              <a:ext uri="{FF2B5EF4-FFF2-40B4-BE49-F238E27FC236}">
                <a16:creationId xmlns:a16="http://schemas.microsoft.com/office/drawing/2014/main" id="{2929AE3D-F8CA-C8B9-ACDC-F20917139A4A}"/>
              </a:ext>
            </a:extLst>
          </p:cNvPr>
          <p:cNvSpPr txBox="1"/>
          <p:nvPr/>
        </p:nvSpPr>
        <p:spPr>
          <a:xfrm>
            <a:off x="6618816" y="1671806"/>
            <a:ext cx="5455477" cy="3419526"/>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sz="1600" dirty="0">
                <a:latin typeface="TeXGyreHeros-Regular"/>
              </a:rPr>
              <a:t>En un </a:t>
            </a:r>
            <a:r>
              <a:rPr lang="es-ES" sz="1600" dirty="0" err="1">
                <a:latin typeface="TeXGyreHeros-Regular"/>
              </a:rPr>
              <a:t>paper</a:t>
            </a:r>
            <a:r>
              <a:rPr lang="es-ES" sz="1600" dirty="0">
                <a:latin typeface="TeXGyreHeros-Regular"/>
              </a:rPr>
              <a:t> publicado por Google a finales del año 2017.</a:t>
            </a:r>
          </a:p>
          <a:p>
            <a:pPr marL="285750" indent="-285750" algn="l">
              <a:lnSpc>
                <a:spcPct val="150000"/>
              </a:lnSpc>
              <a:buClr>
                <a:schemeClr val="bg2"/>
              </a:buClr>
              <a:buFont typeface="Arial" panose="020B0604020202020204" pitchFamily="34" charset="0"/>
              <a:buChar char="•"/>
            </a:pPr>
            <a:r>
              <a:rPr lang="es-ES" sz="1600" dirty="0">
                <a:latin typeface="TeXGyreHeros-Regular"/>
              </a:rPr>
              <a:t>Se presentó la arquitectura del </a:t>
            </a:r>
            <a:r>
              <a:rPr lang="es-ES" sz="1600" dirty="0" err="1">
                <a:latin typeface="TeXGyreHeros-Regular"/>
              </a:rPr>
              <a:t>Transformer</a:t>
            </a:r>
            <a:r>
              <a:rPr lang="es-ES" sz="1600" dirty="0">
                <a:latin typeface="TeXGyreHeros-Regular"/>
              </a:rPr>
              <a:t> que sustituye las capas recurrentes por capas de atención.</a:t>
            </a:r>
          </a:p>
          <a:p>
            <a:pPr marL="285750" indent="-285750">
              <a:lnSpc>
                <a:spcPct val="150000"/>
              </a:lnSpc>
              <a:buClr>
                <a:schemeClr val="bg2"/>
              </a:buClr>
              <a:buFont typeface="Arial" panose="020B0604020202020204" pitchFamily="34" charset="0"/>
              <a:buChar char="•"/>
            </a:pPr>
            <a:r>
              <a:rPr lang="es-ES" sz="1600" dirty="0">
                <a:latin typeface="TeXGyreHeros-Regular"/>
              </a:rPr>
              <a:t>C</a:t>
            </a:r>
            <a:r>
              <a:rPr lang="es-ES" sz="1600" b="0" i="0" dirty="0">
                <a:effectLst/>
                <a:latin typeface="TeXGyreHeros-Regular"/>
              </a:rPr>
              <a:t>apas de atención codifican cada palabra de una frase en función del resto de la secuencia.</a:t>
            </a:r>
            <a:endParaRPr lang="es-ES" sz="1600" dirty="0">
              <a:latin typeface="TeXGyreHeros-Regular"/>
            </a:endParaRPr>
          </a:p>
          <a:p>
            <a:pPr marL="285750" indent="-285750" algn="l">
              <a:lnSpc>
                <a:spcPct val="150000"/>
              </a:lnSpc>
              <a:buClr>
                <a:schemeClr val="bg2"/>
              </a:buClr>
              <a:buFont typeface="Arial" panose="020B0604020202020204" pitchFamily="34" charset="0"/>
              <a:buChar char="•"/>
            </a:pPr>
            <a:r>
              <a:rPr lang="es-ES" sz="1600" dirty="0" err="1">
                <a:latin typeface="TeXGyreHeros-Regular"/>
              </a:rPr>
              <a:t>Transformer</a:t>
            </a:r>
            <a:r>
              <a:rPr lang="es-ES" sz="1600" dirty="0">
                <a:latin typeface="TeXGyreHeros-Regular"/>
              </a:rPr>
              <a:t>, a diferencia de las </a:t>
            </a:r>
            <a:r>
              <a:rPr lang="es-ES" sz="1600" dirty="0" err="1">
                <a:latin typeface="TeXGyreHeros-Regular"/>
              </a:rPr>
              <a:t>RNNs</a:t>
            </a:r>
            <a:r>
              <a:rPr lang="es-ES" sz="1600" dirty="0">
                <a:latin typeface="TeXGyreHeros-Regular"/>
              </a:rPr>
              <a:t>, procesa todos los elementos simultáneamente.</a:t>
            </a:r>
          </a:p>
          <a:p>
            <a:pPr marL="285750" indent="-285750" algn="l">
              <a:lnSpc>
                <a:spcPct val="150000"/>
              </a:lnSpc>
              <a:buClr>
                <a:schemeClr val="bg2"/>
              </a:buClr>
              <a:buFont typeface="Arial" panose="020B0604020202020204" pitchFamily="34" charset="0"/>
              <a:buChar char="•"/>
            </a:pPr>
            <a:r>
              <a:rPr lang="es-ES" sz="1600" dirty="0" err="1">
                <a:latin typeface="TeXGyreHeros-Regular"/>
              </a:rPr>
              <a:t>Transformer</a:t>
            </a:r>
            <a:r>
              <a:rPr lang="es-ES" sz="1600" dirty="0">
                <a:latin typeface="TeXGyreHeros-Regular"/>
              </a:rPr>
              <a:t> gestiona completamente las dependencias entre la entrada y la salida con atención y recurrencia.</a:t>
            </a:r>
            <a:endParaRPr lang="es-CL" sz="1600" dirty="0">
              <a:latin typeface="TeXGyreHeros-Regular"/>
            </a:endParaRPr>
          </a:p>
        </p:txBody>
      </p:sp>
      <p:pic>
        <p:nvPicPr>
          <p:cNvPr id="23" name="Picture 4" descr="Producto escalar de atención en Transformer">
            <a:extLst>
              <a:ext uri="{FF2B5EF4-FFF2-40B4-BE49-F238E27FC236}">
                <a16:creationId xmlns:a16="http://schemas.microsoft.com/office/drawing/2014/main" id="{4FE77FA8-16CF-D2A1-7F5A-1C5AB23D67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777" y="1783340"/>
            <a:ext cx="2163253" cy="209550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Notes on “Attention is All You Need” - HackMD">
            <a:extLst>
              <a:ext uri="{FF2B5EF4-FFF2-40B4-BE49-F238E27FC236}">
                <a16:creationId xmlns:a16="http://schemas.microsoft.com/office/drawing/2014/main" id="{A55122EF-F00E-6C2D-5495-A8B46303D7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0465" y="3930670"/>
            <a:ext cx="2166596" cy="215385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The Transformer Model">
            <a:extLst>
              <a:ext uri="{FF2B5EF4-FFF2-40B4-BE49-F238E27FC236}">
                <a16:creationId xmlns:a16="http://schemas.microsoft.com/office/drawing/2014/main" id="{2BCB8492-A41F-E33E-05FD-2D7AE3F43C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3147" y="1605750"/>
            <a:ext cx="3412105" cy="4807663"/>
          </a:xfrm>
          <a:prstGeom prst="rect">
            <a:avLst/>
          </a:prstGeom>
          <a:noFill/>
          <a:extLst>
            <a:ext uri="{909E8E84-426E-40DD-AFC4-6F175D3DCCD1}">
              <a14:hiddenFill xmlns:a14="http://schemas.microsoft.com/office/drawing/2010/main">
                <a:solidFill>
                  <a:srgbClr val="FFFFFF"/>
                </a:solidFill>
              </a14:hiddenFill>
            </a:ext>
          </a:extLst>
        </p:spPr>
      </p:pic>
      <p:sp>
        <p:nvSpPr>
          <p:cNvPr id="29" name="Marcador de texto 2">
            <a:extLst>
              <a:ext uri="{FF2B5EF4-FFF2-40B4-BE49-F238E27FC236}">
                <a16:creationId xmlns:a16="http://schemas.microsoft.com/office/drawing/2014/main" id="{B05FD6B5-6E6E-EEB6-D0CF-707EC385061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Introducción y marco teórico</a:t>
            </a:r>
            <a:endParaRPr lang="es-ES" dirty="0"/>
          </a:p>
        </p:txBody>
      </p:sp>
      <p:sp>
        <p:nvSpPr>
          <p:cNvPr id="30" name="Marcador de texto 2">
            <a:extLst>
              <a:ext uri="{FF2B5EF4-FFF2-40B4-BE49-F238E27FC236}">
                <a16:creationId xmlns:a16="http://schemas.microsoft.com/office/drawing/2014/main" id="{28B03200-E2C9-AC46-FCBC-5D554B6C8F00}"/>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31" name="Marcador de texto 1">
            <a:extLst>
              <a:ext uri="{FF2B5EF4-FFF2-40B4-BE49-F238E27FC236}">
                <a16:creationId xmlns:a16="http://schemas.microsoft.com/office/drawing/2014/main" id="{C8F498B1-84DA-45EF-3AA6-4046CED566DC}"/>
              </a:ext>
            </a:extLst>
          </p:cNvPr>
          <p:cNvSpPr txBox="1">
            <a:spLocks/>
          </p:cNvSpPr>
          <p:nvPr/>
        </p:nvSpPr>
        <p:spPr>
          <a:xfrm>
            <a:off x="257464" y="894089"/>
            <a:ext cx="6084613"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TeXGyreHeros-Regular"/>
              </a:rPr>
              <a:t>Arquitectura </a:t>
            </a:r>
            <a:r>
              <a:rPr lang="es-ES" dirty="0" err="1">
                <a:latin typeface="TeXGyreHeros-Regular"/>
              </a:rPr>
              <a:t>Transformer</a:t>
            </a:r>
            <a:endParaRPr lang="es-ES" dirty="0">
              <a:latin typeface="TeXGyreHeros-Regular"/>
            </a:endParaRPr>
          </a:p>
        </p:txBody>
      </p:sp>
    </p:spTree>
    <p:extLst>
      <p:ext uri="{BB962C8B-B14F-4D97-AF65-F5344CB8AC3E}">
        <p14:creationId xmlns:p14="http://schemas.microsoft.com/office/powerpoint/2010/main" val="58895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11564421" cy="523642"/>
          </a:xfrm>
        </p:spPr>
        <p:txBody>
          <a:bodyPr/>
          <a:lstStyle/>
          <a:p>
            <a:r>
              <a:rPr lang="es-ES" sz="3200" dirty="0">
                <a:latin typeface="Periodico Display Rg" panose="02000504080000020004"/>
              </a:rPr>
              <a:t>BERT - </a:t>
            </a:r>
            <a:r>
              <a:rPr lang="es-CL" sz="3200" b="1" i="0" u="none" strike="noStrike" baseline="0" dirty="0" err="1">
                <a:latin typeface="Periodico Display Rg" panose="02000504080000020004"/>
              </a:rPr>
              <a:t>B</a:t>
            </a:r>
            <a:r>
              <a:rPr lang="es-CL" sz="3200" b="0" i="0" u="none" strike="noStrike" baseline="0" dirty="0" err="1">
                <a:latin typeface="Periodico Display Rg" panose="02000504080000020004"/>
              </a:rPr>
              <a:t>idirectional</a:t>
            </a:r>
            <a:r>
              <a:rPr lang="es-CL" sz="3200" b="1" i="0" u="none" strike="noStrike" baseline="0" dirty="0">
                <a:latin typeface="Periodico Display Rg" panose="02000504080000020004"/>
              </a:rPr>
              <a:t> E</a:t>
            </a:r>
            <a:r>
              <a:rPr lang="es-CL" sz="3200" b="0" i="0" u="none" strike="noStrike" baseline="0" dirty="0">
                <a:latin typeface="Periodico Display Rg" panose="02000504080000020004"/>
              </a:rPr>
              <a:t>ncoder</a:t>
            </a:r>
            <a:r>
              <a:rPr lang="es-CL" sz="3200" b="1" i="0" u="none" strike="noStrike" baseline="0" dirty="0">
                <a:latin typeface="Periodico Display Rg" panose="02000504080000020004"/>
              </a:rPr>
              <a:t> </a:t>
            </a:r>
            <a:r>
              <a:rPr lang="es-CL" sz="3200" b="1" i="0" u="none" strike="noStrike" baseline="0" dirty="0" err="1">
                <a:latin typeface="Periodico Display Rg" panose="02000504080000020004"/>
              </a:rPr>
              <a:t>R</a:t>
            </a:r>
            <a:r>
              <a:rPr lang="es-CL" sz="3200" b="0" i="0" u="none" strike="noStrike" baseline="0" dirty="0" err="1">
                <a:latin typeface="Periodico Display Rg" panose="02000504080000020004"/>
              </a:rPr>
              <a:t>epresentations</a:t>
            </a:r>
            <a:r>
              <a:rPr lang="es-CL" sz="3200" b="1" i="0" u="none" strike="noStrike" baseline="0" dirty="0">
                <a:latin typeface="Periodico Display Rg" panose="02000504080000020004"/>
              </a:rPr>
              <a:t> </a:t>
            </a:r>
            <a:r>
              <a:rPr lang="es-CL" sz="3200" b="0" i="0" u="none" strike="noStrike" baseline="0" dirty="0" err="1">
                <a:latin typeface="Periodico Display Rg" panose="02000504080000020004"/>
              </a:rPr>
              <a:t>from</a:t>
            </a:r>
            <a:r>
              <a:rPr lang="es-CL" sz="3200" b="1" i="0" u="none" strike="noStrike" baseline="0" dirty="0">
                <a:latin typeface="Periodico Display Rg" panose="02000504080000020004"/>
              </a:rPr>
              <a:t> </a:t>
            </a:r>
            <a:r>
              <a:rPr lang="es-CL" sz="3200" b="1" i="0" u="none" strike="noStrike" baseline="0" dirty="0" err="1">
                <a:latin typeface="Periodico Display Rg" panose="02000504080000020004"/>
              </a:rPr>
              <a:t>T</a:t>
            </a:r>
            <a:r>
              <a:rPr lang="es-CL" sz="3200" b="0" i="0" u="none" strike="noStrike" baseline="0" dirty="0" err="1">
                <a:latin typeface="Periodico Display Rg" panose="02000504080000020004"/>
              </a:rPr>
              <a:t>ransformer</a:t>
            </a:r>
            <a:endParaRPr lang="es-ES" sz="3200" b="0" dirty="0">
              <a:latin typeface="Periodico Display Rg" panose="02000504080000020004"/>
            </a:endParaRPr>
          </a:p>
        </p:txBody>
      </p:sp>
      <p:pic>
        <p:nvPicPr>
          <p:cNvPr id="3076" name="Picture 4" descr="Paper Walkthrough: Bidirectional Encoder Representations from Transformers  (BERT)">
            <a:extLst>
              <a:ext uri="{FF2B5EF4-FFF2-40B4-BE49-F238E27FC236}">
                <a16:creationId xmlns:a16="http://schemas.microsoft.com/office/drawing/2014/main" id="{02C0ADB9-743F-4BE5-AABE-83B0294A11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79703" y="1547509"/>
            <a:ext cx="3662363" cy="1463991"/>
          </a:xfrm>
          <a:prstGeom prst="rect">
            <a:avLst/>
          </a:prstGeom>
          <a:noFill/>
          <a:extLst>
            <a:ext uri="{909E8E84-426E-40DD-AFC4-6F175D3DCCD1}">
              <a14:hiddenFill xmlns:a14="http://schemas.microsoft.com/office/drawing/2010/main">
                <a:solidFill>
                  <a:srgbClr val="FFFFFF"/>
                </a:solidFill>
              </a14:hiddenFill>
            </a:ext>
          </a:extLst>
        </p:spPr>
      </p:pic>
      <p:sp>
        <p:nvSpPr>
          <p:cNvPr id="12" name="Marcador de texto 2">
            <a:extLst>
              <a:ext uri="{FF2B5EF4-FFF2-40B4-BE49-F238E27FC236}">
                <a16:creationId xmlns:a16="http://schemas.microsoft.com/office/drawing/2014/main" id="{4838FD0E-8CC6-FD86-C635-8710854E5CB5}"/>
              </a:ext>
            </a:extLst>
          </p:cNvPr>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13" name="Marcador de texto 2">
            <a:extLst>
              <a:ext uri="{FF2B5EF4-FFF2-40B4-BE49-F238E27FC236}">
                <a16:creationId xmlns:a16="http://schemas.microsoft.com/office/drawing/2014/main" id="{2B828D2E-7019-3D6C-4434-B4A543547367}"/>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4" name="Marcador de texto 3">
            <a:extLst>
              <a:ext uri="{FF2B5EF4-FFF2-40B4-BE49-F238E27FC236}">
                <a16:creationId xmlns:a16="http://schemas.microsoft.com/office/drawing/2014/main" id="{59E82BF5-AAFF-9B51-73D5-7B21CBBCBB22}"/>
              </a:ext>
            </a:extLst>
          </p:cNvPr>
          <p:cNvSpPr>
            <a:spLocks noGrp="1"/>
          </p:cNvSpPr>
          <p:nvPr>
            <p:ph type="body" sz="quarter" idx="22"/>
          </p:nvPr>
        </p:nvSpPr>
        <p:spPr>
          <a:xfrm>
            <a:off x="373224" y="1720139"/>
            <a:ext cx="5050545" cy="1789748"/>
          </a:xfrm>
        </p:spPr>
        <p:txBody>
          <a:bodyPr/>
          <a:lstStyle/>
          <a:p>
            <a:pPr marL="285750" indent="-285750">
              <a:buClr>
                <a:schemeClr val="bg2"/>
              </a:buClr>
              <a:buFont typeface="Arial" panose="020B0604020202020204" pitchFamily="34" charset="0"/>
              <a:buChar char="•"/>
            </a:pPr>
            <a:r>
              <a:rPr lang="es-ES" dirty="0" err="1">
                <a:latin typeface="TeXGyreHeros-Regular"/>
              </a:rPr>
              <a:t>Paper</a:t>
            </a:r>
            <a:r>
              <a:rPr lang="es-ES" dirty="0">
                <a:latin typeface="TeXGyreHeros-Regular"/>
              </a:rPr>
              <a:t> </a:t>
            </a:r>
            <a:r>
              <a:rPr lang="pt-BR" dirty="0">
                <a:latin typeface="TeXGyreHeros-Regular"/>
              </a:rPr>
              <a:t>publicado por investigadores de Google AI </a:t>
            </a:r>
            <a:r>
              <a:rPr lang="pt-BR" dirty="0" err="1">
                <a:latin typeface="TeXGyreHeros-Regular"/>
              </a:rPr>
              <a:t>Language</a:t>
            </a:r>
            <a:r>
              <a:rPr lang="pt-BR" dirty="0">
                <a:latin typeface="TeXGyreHeros-Regular"/>
              </a:rPr>
              <a:t> </a:t>
            </a:r>
            <a:r>
              <a:rPr lang="pt-BR" dirty="0" err="1">
                <a:latin typeface="TeXGyreHeros-Regular"/>
              </a:rPr>
              <a:t>en</a:t>
            </a:r>
            <a:r>
              <a:rPr lang="pt-BR" dirty="0">
                <a:latin typeface="TeXGyreHeros-Regular"/>
              </a:rPr>
              <a:t> </a:t>
            </a:r>
            <a:r>
              <a:rPr lang="pt-BR" dirty="0" err="1">
                <a:latin typeface="TeXGyreHeros-Regular"/>
              </a:rPr>
              <a:t>octubre</a:t>
            </a:r>
            <a:r>
              <a:rPr lang="pt-BR" dirty="0">
                <a:latin typeface="TeXGyreHeros-Regular"/>
              </a:rPr>
              <a:t> 2018.</a:t>
            </a:r>
          </a:p>
          <a:p>
            <a:pPr marL="285750" indent="-285750">
              <a:buClr>
                <a:schemeClr val="bg2"/>
              </a:buClr>
              <a:buFont typeface="Arial" panose="020B0604020202020204" pitchFamily="34" charset="0"/>
              <a:buChar char="•"/>
            </a:pPr>
            <a:r>
              <a:rPr lang="es-ES" dirty="0">
                <a:latin typeface="TeXGyreHeros-Regular"/>
              </a:rPr>
              <a:t>Ha causado revuelo en la comunidad de ML al presentar resultados que definen el estado del arte en una amplia variedad de tareas de PNL.</a:t>
            </a:r>
          </a:p>
          <a:p>
            <a:pPr marL="285750" indent="-285750">
              <a:buClr>
                <a:schemeClr val="bg2"/>
              </a:buClr>
              <a:buFont typeface="Arial" panose="020B0604020202020204" pitchFamily="34" charset="0"/>
              <a:buChar char="•"/>
            </a:pPr>
            <a:r>
              <a:rPr lang="es-CL" sz="1600" dirty="0"/>
              <a:t>Dado que el objetivo de BERT es generar un modelo de lenguaje, solo es necesario el mecanismo del </a:t>
            </a:r>
            <a:r>
              <a:rPr lang="es-CL" sz="1600" dirty="0" err="1"/>
              <a:t>encoder</a:t>
            </a:r>
            <a:r>
              <a:rPr lang="es-CL" sz="1600" dirty="0"/>
              <a:t>.</a:t>
            </a:r>
          </a:p>
          <a:p>
            <a:pPr>
              <a:buClr>
                <a:schemeClr val="bg2"/>
              </a:buClr>
            </a:pPr>
            <a:endParaRPr lang="es-ES" dirty="0">
              <a:latin typeface="TeXGyreHeros-Regular"/>
            </a:endParaRPr>
          </a:p>
          <a:p>
            <a:pPr marL="285750" indent="-285750">
              <a:buClr>
                <a:schemeClr val="bg2"/>
              </a:buClr>
              <a:buFont typeface="Arial" panose="020B0604020202020204" pitchFamily="34" charset="0"/>
              <a:buChar char="•"/>
            </a:pPr>
            <a:endParaRPr lang="es-ES" dirty="0">
              <a:latin typeface="TeXGyreHeros-Regular"/>
            </a:endParaRPr>
          </a:p>
          <a:p>
            <a:pPr marL="285750" indent="-285750" algn="l">
              <a:buClr>
                <a:schemeClr val="bg2"/>
              </a:buClr>
              <a:buFont typeface="Arial" panose="020B0604020202020204" pitchFamily="34" charset="0"/>
              <a:buChar char="•"/>
            </a:pPr>
            <a:endParaRPr lang="es-ES" dirty="0">
              <a:latin typeface="TeXGyreHeros-Regular"/>
            </a:endParaRPr>
          </a:p>
        </p:txBody>
      </p:sp>
      <p:pic>
        <p:nvPicPr>
          <p:cNvPr id="9" name="Picture 8" descr="The Transformer Model">
            <a:extLst>
              <a:ext uri="{FF2B5EF4-FFF2-40B4-BE49-F238E27FC236}">
                <a16:creationId xmlns:a16="http://schemas.microsoft.com/office/drawing/2014/main" id="{FB40A867-EE5B-AA09-A1C5-EFF15576C45B}"/>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4452" t="37428" r="52270" b="27405"/>
          <a:stretch/>
        </p:blipFill>
        <p:spPr bwMode="auto">
          <a:xfrm>
            <a:off x="578244" y="4702429"/>
            <a:ext cx="935613" cy="1393104"/>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408B5E3B-6F94-AA84-C8FA-99093CB7EFCB}"/>
              </a:ext>
            </a:extLst>
          </p:cNvPr>
          <p:cNvSpPr txBox="1"/>
          <p:nvPr/>
        </p:nvSpPr>
        <p:spPr>
          <a:xfrm>
            <a:off x="678332" y="6091298"/>
            <a:ext cx="852371" cy="276999"/>
          </a:xfrm>
          <a:prstGeom prst="rect">
            <a:avLst/>
          </a:prstGeom>
          <a:noFill/>
        </p:spPr>
        <p:txBody>
          <a:bodyPr wrap="square">
            <a:spAutoFit/>
          </a:bodyPr>
          <a:lstStyle/>
          <a:p>
            <a:pPr algn="ctr"/>
            <a:r>
              <a:rPr lang="es-ES" sz="1200" dirty="0" err="1"/>
              <a:t>Encoder</a:t>
            </a:r>
            <a:endParaRPr lang="es-CL" sz="1200" dirty="0"/>
          </a:p>
        </p:txBody>
      </p:sp>
      <p:sp>
        <p:nvSpPr>
          <p:cNvPr id="3" name="Rectángulo: esquinas redondeadas 2">
            <a:extLst>
              <a:ext uri="{FF2B5EF4-FFF2-40B4-BE49-F238E27FC236}">
                <a16:creationId xmlns:a16="http://schemas.microsoft.com/office/drawing/2014/main" id="{6CD5360A-8FE0-B41C-EDEE-C7A31F94BF1A}"/>
              </a:ext>
            </a:extLst>
          </p:cNvPr>
          <p:cNvSpPr/>
          <p:nvPr/>
        </p:nvSpPr>
        <p:spPr>
          <a:xfrm>
            <a:off x="1947401" y="4470184"/>
            <a:ext cx="1318054" cy="1577545"/>
          </a:xfrm>
          <a:prstGeom prst="roundRect">
            <a:avLst>
              <a:gd name="adj" fmla="val 6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esquinas redondeadas 14">
            <a:extLst>
              <a:ext uri="{FF2B5EF4-FFF2-40B4-BE49-F238E27FC236}">
                <a16:creationId xmlns:a16="http://schemas.microsoft.com/office/drawing/2014/main" id="{0123A0BA-3E5E-CF16-52FB-E2F21E580888}"/>
              </a:ext>
            </a:extLst>
          </p:cNvPr>
          <p:cNvSpPr/>
          <p:nvPr/>
        </p:nvSpPr>
        <p:spPr>
          <a:xfrm>
            <a:off x="2062731" y="5741191"/>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16" name="Rectángulo: esquinas redondeadas 15">
            <a:extLst>
              <a:ext uri="{FF2B5EF4-FFF2-40B4-BE49-F238E27FC236}">
                <a16:creationId xmlns:a16="http://schemas.microsoft.com/office/drawing/2014/main" id="{2C11A8E1-2E34-E2C8-5B3E-BF655C82ACB6}"/>
              </a:ext>
            </a:extLst>
          </p:cNvPr>
          <p:cNvSpPr/>
          <p:nvPr/>
        </p:nvSpPr>
        <p:spPr>
          <a:xfrm>
            <a:off x="2062731" y="5469342"/>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17" name="Rectángulo: esquinas redondeadas 16">
            <a:extLst>
              <a:ext uri="{FF2B5EF4-FFF2-40B4-BE49-F238E27FC236}">
                <a16:creationId xmlns:a16="http://schemas.microsoft.com/office/drawing/2014/main" id="{E712F5E2-185A-32B4-A6EF-51140CD9244A}"/>
              </a:ext>
            </a:extLst>
          </p:cNvPr>
          <p:cNvSpPr/>
          <p:nvPr/>
        </p:nvSpPr>
        <p:spPr>
          <a:xfrm>
            <a:off x="2062731" y="5206464"/>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18" name="Rectángulo: esquinas redondeadas 17">
            <a:extLst>
              <a:ext uri="{FF2B5EF4-FFF2-40B4-BE49-F238E27FC236}">
                <a16:creationId xmlns:a16="http://schemas.microsoft.com/office/drawing/2014/main" id="{447E4E5C-BAF7-01B2-32E1-514C331218B2}"/>
              </a:ext>
            </a:extLst>
          </p:cNvPr>
          <p:cNvSpPr/>
          <p:nvPr/>
        </p:nvSpPr>
        <p:spPr>
          <a:xfrm>
            <a:off x="2062731" y="4589987"/>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4" name="CuadroTexto 3">
            <a:extLst>
              <a:ext uri="{FF2B5EF4-FFF2-40B4-BE49-F238E27FC236}">
                <a16:creationId xmlns:a16="http://schemas.microsoft.com/office/drawing/2014/main" id="{5E212B34-D39D-22B2-1668-7AAA0783EE13}"/>
              </a:ext>
            </a:extLst>
          </p:cNvPr>
          <p:cNvSpPr txBox="1"/>
          <p:nvPr/>
        </p:nvSpPr>
        <p:spPr>
          <a:xfrm>
            <a:off x="2485241" y="4634424"/>
            <a:ext cx="242374" cy="369332"/>
          </a:xfrm>
          <a:prstGeom prst="rect">
            <a:avLst/>
          </a:prstGeom>
          <a:noFill/>
        </p:spPr>
        <p:txBody>
          <a:bodyPr wrap="none" rtlCol="0">
            <a:spAutoFit/>
          </a:bodyPr>
          <a:lstStyle/>
          <a:p>
            <a:r>
              <a:rPr lang="es-CL" dirty="0"/>
              <a:t>.</a:t>
            </a:r>
          </a:p>
        </p:txBody>
      </p:sp>
      <p:sp>
        <p:nvSpPr>
          <p:cNvPr id="19" name="CuadroTexto 18">
            <a:extLst>
              <a:ext uri="{FF2B5EF4-FFF2-40B4-BE49-F238E27FC236}">
                <a16:creationId xmlns:a16="http://schemas.microsoft.com/office/drawing/2014/main" id="{E898F954-5408-1AE3-F968-8BA6D5F14E24}"/>
              </a:ext>
            </a:extLst>
          </p:cNvPr>
          <p:cNvSpPr txBox="1"/>
          <p:nvPr/>
        </p:nvSpPr>
        <p:spPr>
          <a:xfrm>
            <a:off x="2485241" y="4740670"/>
            <a:ext cx="242374" cy="369332"/>
          </a:xfrm>
          <a:prstGeom prst="rect">
            <a:avLst/>
          </a:prstGeom>
          <a:noFill/>
        </p:spPr>
        <p:txBody>
          <a:bodyPr wrap="none" rtlCol="0">
            <a:spAutoFit/>
          </a:bodyPr>
          <a:lstStyle/>
          <a:p>
            <a:r>
              <a:rPr lang="es-CL" dirty="0"/>
              <a:t>.</a:t>
            </a:r>
          </a:p>
        </p:txBody>
      </p:sp>
      <p:sp>
        <p:nvSpPr>
          <p:cNvPr id="20" name="CuadroTexto 19">
            <a:extLst>
              <a:ext uri="{FF2B5EF4-FFF2-40B4-BE49-F238E27FC236}">
                <a16:creationId xmlns:a16="http://schemas.microsoft.com/office/drawing/2014/main" id="{77A67FFF-F1FA-29FA-F4EE-31FFB34894A2}"/>
              </a:ext>
            </a:extLst>
          </p:cNvPr>
          <p:cNvSpPr txBox="1"/>
          <p:nvPr/>
        </p:nvSpPr>
        <p:spPr>
          <a:xfrm>
            <a:off x="2486431" y="4856744"/>
            <a:ext cx="242374" cy="369332"/>
          </a:xfrm>
          <a:prstGeom prst="rect">
            <a:avLst/>
          </a:prstGeom>
          <a:noFill/>
        </p:spPr>
        <p:txBody>
          <a:bodyPr wrap="none" rtlCol="0">
            <a:spAutoFit/>
          </a:bodyPr>
          <a:lstStyle/>
          <a:p>
            <a:r>
              <a:rPr lang="es-CL" dirty="0"/>
              <a:t>.</a:t>
            </a:r>
          </a:p>
        </p:txBody>
      </p:sp>
      <p:sp>
        <p:nvSpPr>
          <p:cNvPr id="21" name="CuadroTexto 20">
            <a:extLst>
              <a:ext uri="{FF2B5EF4-FFF2-40B4-BE49-F238E27FC236}">
                <a16:creationId xmlns:a16="http://schemas.microsoft.com/office/drawing/2014/main" id="{80BE08C2-C9B6-4999-E41E-94A046949D48}"/>
              </a:ext>
            </a:extLst>
          </p:cNvPr>
          <p:cNvSpPr txBox="1"/>
          <p:nvPr/>
        </p:nvSpPr>
        <p:spPr>
          <a:xfrm>
            <a:off x="2062731" y="4223818"/>
            <a:ext cx="1029340" cy="276999"/>
          </a:xfrm>
          <a:prstGeom prst="rect">
            <a:avLst/>
          </a:prstGeom>
          <a:noFill/>
        </p:spPr>
        <p:txBody>
          <a:bodyPr wrap="square">
            <a:spAutoFit/>
          </a:bodyPr>
          <a:lstStyle/>
          <a:p>
            <a:pPr algn="ctr"/>
            <a:r>
              <a:rPr lang="es-ES" sz="1200" dirty="0"/>
              <a:t>12 </a:t>
            </a:r>
            <a:r>
              <a:rPr lang="es-ES" sz="1200" dirty="0" err="1"/>
              <a:t>encoders</a:t>
            </a:r>
            <a:endParaRPr lang="es-CL" sz="1200" dirty="0"/>
          </a:p>
        </p:txBody>
      </p:sp>
      <p:sp>
        <p:nvSpPr>
          <p:cNvPr id="22" name="CuadroTexto 21">
            <a:extLst>
              <a:ext uri="{FF2B5EF4-FFF2-40B4-BE49-F238E27FC236}">
                <a16:creationId xmlns:a16="http://schemas.microsoft.com/office/drawing/2014/main" id="{068CFE08-8DD4-1EE0-EA78-47D247E4AE2A}"/>
              </a:ext>
            </a:extLst>
          </p:cNvPr>
          <p:cNvSpPr txBox="1"/>
          <p:nvPr/>
        </p:nvSpPr>
        <p:spPr>
          <a:xfrm>
            <a:off x="2163619" y="6091298"/>
            <a:ext cx="852371" cy="276999"/>
          </a:xfrm>
          <a:prstGeom prst="rect">
            <a:avLst/>
          </a:prstGeom>
          <a:noFill/>
        </p:spPr>
        <p:txBody>
          <a:bodyPr wrap="square">
            <a:spAutoFit/>
          </a:bodyPr>
          <a:lstStyle/>
          <a:p>
            <a:pPr algn="ctr"/>
            <a:r>
              <a:rPr lang="es-ES" sz="1200" dirty="0"/>
              <a:t>BERT</a:t>
            </a:r>
            <a:r>
              <a:rPr lang="es-ES" sz="1200" baseline="-25000" dirty="0"/>
              <a:t>BASE</a:t>
            </a:r>
            <a:endParaRPr lang="es-CL" sz="1200" dirty="0"/>
          </a:p>
        </p:txBody>
      </p:sp>
      <p:sp>
        <p:nvSpPr>
          <p:cNvPr id="23" name="Rectángulo: esquinas redondeadas 22">
            <a:extLst>
              <a:ext uri="{FF2B5EF4-FFF2-40B4-BE49-F238E27FC236}">
                <a16:creationId xmlns:a16="http://schemas.microsoft.com/office/drawing/2014/main" id="{D021E66E-4522-5461-A8BA-64B61468A9F6}"/>
              </a:ext>
            </a:extLst>
          </p:cNvPr>
          <p:cNvSpPr/>
          <p:nvPr/>
        </p:nvSpPr>
        <p:spPr>
          <a:xfrm>
            <a:off x="3648906" y="3957727"/>
            <a:ext cx="1318054" cy="2090002"/>
          </a:xfrm>
          <a:prstGeom prst="roundRect">
            <a:avLst>
              <a:gd name="adj" fmla="val 6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4" name="Rectángulo: esquinas redondeadas 23">
            <a:extLst>
              <a:ext uri="{FF2B5EF4-FFF2-40B4-BE49-F238E27FC236}">
                <a16:creationId xmlns:a16="http://schemas.microsoft.com/office/drawing/2014/main" id="{9F829FD1-8642-3359-E8A6-4EF8F145FCD9}"/>
              </a:ext>
            </a:extLst>
          </p:cNvPr>
          <p:cNvSpPr/>
          <p:nvPr/>
        </p:nvSpPr>
        <p:spPr>
          <a:xfrm>
            <a:off x="3762105" y="5203652"/>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5" name="Rectángulo: esquinas redondeadas 24">
            <a:extLst>
              <a:ext uri="{FF2B5EF4-FFF2-40B4-BE49-F238E27FC236}">
                <a16:creationId xmlns:a16="http://schemas.microsoft.com/office/drawing/2014/main" id="{485DE49A-9653-F49C-D02C-0DD24501BC31}"/>
              </a:ext>
            </a:extLst>
          </p:cNvPr>
          <p:cNvSpPr/>
          <p:nvPr/>
        </p:nvSpPr>
        <p:spPr>
          <a:xfrm>
            <a:off x="3762105" y="4931803"/>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6" name="Rectángulo: esquinas redondeadas 25">
            <a:extLst>
              <a:ext uri="{FF2B5EF4-FFF2-40B4-BE49-F238E27FC236}">
                <a16:creationId xmlns:a16="http://schemas.microsoft.com/office/drawing/2014/main" id="{9E5F0769-814B-5253-5367-A91929475F94}"/>
              </a:ext>
            </a:extLst>
          </p:cNvPr>
          <p:cNvSpPr/>
          <p:nvPr/>
        </p:nvSpPr>
        <p:spPr>
          <a:xfrm>
            <a:off x="3762105" y="4668925"/>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7" name="Rectángulo: esquinas redondeadas 26">
            <a:extLst>
              <a:ext uri="{FF2B5EF4-FFF2-40B4-BE49-F238E27FC236}">
                <a16:creationId xmlns:a16="http://schemas.microsoft.com/office/drawing/2014/main" id="{CA5A2E03-B82D-0C01-997D-746BF521B5A9}"/>
              </a:ext>
            </a:extLst>
          </p:cNvPr>
          <p:cNvSpPr/>
          <p:nvPr/>
        </p:nvSpPr>
        <p:spPr>
          <a:xfrm>
            <a:off x="3762105" y="4052448"/>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8" name="CuadroTexto 27">
            <a:extLst>
              <a:ext uri="{FF2B5EF4-FFF2-40B4-BE49-F238E27FC236}">
                <a16:creationId xmlns:a16="http://schemas.microsoft.com/office/drawing/2014/main" id="{2208CCE9-7EEE-62A5-1231-21BB66A7C9A4}"/>
              </a:ext>
            </a:extLst>
          </p:cNvPr>
          <p:cNvSpPr txBox="1"/>
          <p:nvPr/>
        </p:nvSpPr>
        <p:spPr>
          <a:xfrm>
            <a:off x="4184615" y="4096885"/>
            <a:ext cx="242374" cy="369332"/>
          </a:xfrm>
          <a:prstGeom prst="rect">
            <a:avLst/>
          </a:prstGeom>
          <a:noFill/>
        </p:spPr>
        <p:txBody>
          <a:bodyPr wrap="none" rtlCol="0">
            <a:spAutoFit/>
          </a:bodyPr>
          <a:lstStyle/>
          <a:p>
            <a:r>
              <a:rPr lang="es-CL" dirty="0"/>
              <a:t>.</a:t>
            </a:r>
          </a:p>
        </p:txBody>
      </p:sp>
      <p:sp>
        <p:nvSpPr>
          <p:cNvPr id="29" name="CuadroTexto 28">
            <a:extLst>
              <a:ext uri="{FF2B5EF4-FFF2-40B4-BE49-F238E27FC236}">
                <a16:creationId xmlns:a16="http://schemas.microsoft.com/office/drawing/2014/main" id="{13250A59-0B66-47AF-F594-0ADCA6F1B25D}"/>
              </a:ext>
            </a:extLst>
          </p:cNvPr>
          <p:cNvSpPr txBox="1"/>
          <p:nvPr/>
        </p:nvSpPr>
        <p:spPr>
          <a:xfrm>
            <a:off x="4184615" y="4203131"/>
            <a:ext cx="242374" cy="369332"/>
          </a:xfrm>
          <a:prstGeom prst="rect">
            <a:avLst/>
          </a:prstGeom>
          <a:noFill/>
        </p:spPr>
        <p:txBody>
          <a:bodyPr wrap="none" rtlCol="0">
            <a:spAutoFit/>
          </a:bodyPr>
          <a:lstStyle/>
          <a:p>
            <a:r>
              <a:rPr lang="es-CL" dirty="0"/>
              <a:t>.</a:t>
            </a:r>
          </a:p>
        </p:txBody>
      </p:sp>
      <p:sp>
        <p:nvSpPr>
          <p:cNvPr id="30" name="CuadroTexto 29">
            <a:extLst>
              <a:ext uri="{FF2B5EF4-FFF2-40B4-BE49-F238E27FC236}">
                <a16:creationId xmlns:a16="http://schemas.microsoft.com/office/drawing/2014/main" id="{67417F2B-4B19-3D6D-A036-632A99F788C8}"/>
              </a:ext>
            </a:extLst>
          </p:cNvPr>
          <p:cNvSpPr txBox="1"/>
          <p:nvPr/>
        </p:nvSpPr>
        <p:spPr>
          <a:xfrm>
            <a:off x="4185805" y="4319205"/>
            <a:ext cx="242374" cy="369332"/>
          </a:xfrm>
          <a:prstGeom prst="rect">
            <a:avLst/>
          </a:prstGeom>
          <a:noFill/>
        </p:spPr>
        <p:txBody>
          <a:bodyPr wrap="none" rtlCol="0">
            <a:spAutoFit/>
          </a:bodyPr>
          <a:lstStyle/>
          <a:p>
            <a:r>
              <a:rPr lang="es-CL" dirty="0"/>
              <a:t>.</a:t>
            </a:r>
          </a:p>
        </p:txBody>
      </p:sp>
      <p:sp>
        <p:nvSpPr>
          <p:cNvPr id="31" name="CuadroTexto 30">
            <a:extLst>
              <a:ext uri="{FF2B5EF4-FFF2-40B4-BE49-F238E27FC236}">
                <a16:creationId xmlns:a16="http://schemas.microsoft.com/office/drawing/2014/main" id="{5CF0612F-E34C-FE27-24B6-BE0086B308A2}"/>
              </a:ext>
            </a:extLst>
          </p:cNvPr>
          <p:cNvSpPr txBox="1"/>
          <p:nvPr/>
        </p:nvSpPr>
        <p:spPr>
          <a:xfrm>
            <a:off x="3791132" y="3708392"/>
            <a:ext cx="1029340" cy="276999"/>
          </a:xfrm>
          <a:prstGeom prst="rect">
            <a:avLst/>
          </a:prstGeom>
          <a:noFill/>
        </p:spPr>
        <p:txBody>
          <a:bodyPr wrap="square">
            <a:spAutoFit/>
          </a:bodyPr>
          <a:lstStyle/>
          <a:p>
            <a:pPr algn="ctr"/>
            <a:r>
              <a:rPr lang="es-ES" sz="1200" dirty="0"/>
              <a:t>24 </a:t>
            </a:r>
            <a:r>
              <a:rPr lang="es-ES" sz="1200" dirty="0" err="1"/>
              <a:t>encoders</a:t>
            </a:r>
            <a:endParaRPr lang="es-CL" sz="1200" dirty="0"/>
          </a:p>
        </p:txBody>
      </p:sp>
      <p:sp>
        <p:nvSpPr>
          <p:cNvPr id="32" name="CuadroTexto 31">
            <a:extLst>
              <a:ext uri="{FF2B5EF4-FFF2-40B4-BE49-F238E27FC236}">
                <a16:creationId xmlns:a16="http://schemas.microsoft.com/office/drawing/2014/main" id="{13C33352-08CF-04AF-2DEE-B23CE8A8411E}"/>
              </a:ext>
            </a:extLst>
          </p:cNvPr>
          <p:cNvSpPr txBox="1"/>
          <p:nvPr/>
        </p:nvSpPr>
        <p:spPr>
          <a:xfrm>
            <a:off x="3865124" y="6091297"/>
            <a:ext cx="852371" cy="276999"/>
          </a:xfrm>
          <a:prstGeom prst="rect">
            <a:avLst/>
          </a:prstGeom>
          <a:noFill/>
        </p:spPr>
        <p:txBody>
          <a:bodyPr wrap="square">
            <a:spAutoFit/>
          </a:bodyPr>
          <a:lstStyle/>
          <a:p>
            <a:pPr algn="ctr"/>
            <a:r>
              <a:rPr lang="es-ES" sz="1200" dirty="0"/>
              <a:t>BERT</a:t>
            </a:r>
            <a:r>
              <a:rPr lang="es-ES" sz="1200" baseline="-25000" dirty="0"/>
              <a:t>LARGE</a:t>
            </a:r>
            <a:endParaRPr lang="es-CL" sz="1200" dirty="0"/>
          </a:p>
        </p:txBody>
      </p:sp>
      <p:sp>
        <p:nvSpPr>
          <p:cNvPr id="33" name="Rectángulo: esquinas redondeadas 32">
            <a:extLst>
              <a:ext uri="{FF2B5EF4-FFF2-40B4-BE49-F238E27FC236}">
                <a16:creationId xmlns:a16="http://schemas.microsoft.com/office/drawing/2014/main" id="{5F6C82F2-9874-545C-2DB8-CCDACD968D5B}"/>
              </a:ext>
            </a:extLst>
          </p:cNvPr>
          <p:cNvSpPr/>
          <p:nvPr/>
        </p:nvSpPr>
        <p:spPr>
          <a:xfrm>
            <a:off x="3762105" y="5745309"/>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34" name="Rectángulo: esquinas redondeadas 33">
            <a:extLst>
              <a:ext uri="{FF2B5EF4-FFF2-40B4-BE49-F238E27FC236}">
                <a16:creationId xmlns:a16="http://schemas.microsoft.com/office/drawing/2014/main" id="{83D0EEDB-1FD0-12AF-5A4F-4A58FA5A1B6E}"/>
              </a:ext>
            </a:extLst>
          </p:cNvPr>
          <p:cNvSpPr/>
          <p:nvPr/>
        </p:nvSpPr>
        <p:spPr>
          <a:xfrm>
            <a:off x="3762105" y="5473460"/>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pic>
        <p:nvPicPr>
          <p:cNvPr id="1026" name="Picture 2">
            <a:extLst>
              <a:ext uri="{FF2B5EF4-FFF2-40B4-BE49-F238E27FC236}">
                <a16:creationId xmlns:a16="http://schemas.microsoft.com/office/drawing/2014/main" id="{4660A71D-E7A2-DC6D-E907-623184FFD59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05782" y="5249815"/>
            <a:ext cx="3534933" cy="1111065"/>
          </a:xfrm>
          <a:prstGeom prst="rect">
            <a:avLst/>
          </a:prstGeom>
          <a:noFill/>
          <a:extLst>
            <a:ext uri="{909E8E84-426E-40DD-AFC4-6F175D3DCCD1}">
              <a14:hiddenFill xmlns:a14="http://schemas.microsoft.com/office/drawing/2010/main">
                <a:solidFill>
                  <a:srgbClr val="FFFFFF"/>
                </a:solidFill>
              </a14:hiddenFill>
            </a:ext>
          </a:extLst>
        </p:spPr>
      </p:pic>
      <p:sp>
        <p:nvSpPr>
          <p:cNvPr id="38" name="CuadroTexto 37">
            <a:extLst>
              <a:ext uri="{FF2B5EF4-FFF2-40B4-BE49-F238E27FC236}">
                <a16:creationId xmlns:a16="http://schemas.microsoft.com/office/drawing/2014/main" id="{FCEF708E-09F5-483F-0531-B9173B03B882}"/>
              </a:ext>
            </a:extLst>
          </p:cNvPr>
          <p:cNvSpPr txBox="1"/>
          <p:nvPr/>
        </p:nvSpPr>
        <p:spPr>
          <a:xfrm>
            <a:off x="5718446" y="5490631"/>
            <a:ext cx="6096000" cy="584775"/>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ES" sz="1600" dirty="0" err="1">
                <a:latin typeface="TeXGyreHeros-Regular"/>
              </a:rPr>
              <a:t>Embeddings</a:t>
            </a:r>
            <a:endParaRPr lang="es-ES" sz="1600" dirty="0">
              <a:latin typeface="TeXGyreHeros-Regular"/>
            </a:endParaRPr>
          </a:p>
          <a:p>
            <a:pPr marL="285750" indent="-285750" algn="l">
              <a:buClr>
                <a:schemeClr val="bg2"/>
              </a:buClr>
              <a:buFont typeface="Arial" panose="020B0604020202020204" pitchFamily="34" charset="0"/>
              <a:buChar char="•"/>
            </a:pPr>
            <a:r>
              <a:rPr lang="es-ES" sz="1600" dirty="0" err="1">
                <a:latin typeface="TeXGyreHeros-Regular"/>
              </a:rPr>
              <a:t>Tokenizacion</a:t>
            </a:r>
            <a:r>
              <a:rPr lang="es-ES" sz="1600" dirty="0">
                <a:latin typeface="TeXGyreHeros-Regular"/>
              </a:rPr>
              <a:t> </a:t>
            </a:r>
            <a:r>
              <a:rPr lang="es-ES" sz="1600" dirty="0" err="1">
                <a:latin typeface="TeXGyreHeros-Regular"/>
              </a:rPr>
              <a:t>WordPiece</a:t>
            </a:r>
            <a:endParaRPr lang="es-ES" sz="1600" dirty="0">
              <a:latin typeface="TeXGyreHeros-Regular"/>
            </a:endParaRPr>
          </a:p>
        </p:txBody>
      </p:sp>
      <p:sp>
        <p:nvSpPr>
          <p:cNvPr id="40" name="CuadroTexto 39">
            <a:extLst>
              <a:ext uri="{FF2B5EF4-FFF2-40B4-BE49-F238E27FC236}">
                <a16:creationId xmlns:a16="http://schemas.microsoft.com/office/drawing/2014/main" id="{E442F798-58CD-AEAF-AB6A-7771E95DD209}"/>
              </a:ext>
            </a:extLst>
          </p:cNvPr>
          <p:cNvSpPr txBox="1"/>
          <p:nvPr/>
        </p:nvSpPr>
        <p:spPr>
          <a:xfrm>
            <a:off x="6105096" y="3248570"/>
            <a:ext cx="6096000" cy="1354217"/>
          </a:xfrm>
          <a:prstGeom prst="rect">
            <a:avLst/>
          </a:prstGeom>
          <a:noFill/>
        </p:spPr>
        <p:txBody>
          <a:bodyPr wrap="square">
            <a:spAutoFit/>
          </a:bodyPr>
          <a:lstStyle/>
          <a:p>
            <a:pPr marL="285750" indent="-285750" algn="l">
              <a:buClr>
                <a:schemeClr val="bg2"/>
              </a:buClr>
              <a:buFont typeface="Arial" panose="020B0604020202020204" pitchFamily="34" charset="0"/>
              <a:buChar char="•"/>
            </a:pPr>
            <a:r>
              <a:rPr lang="es-ES" sz="1600" dirty="0">
                <a:latin typeface="TeXGyreHeros-Regular"/>
              </a:rPr>
              <a:t>Preentrenamiento de BERT en base a 2 tareas no supervisadas:</a:t>
            </a:r>
          </a:p>
          <a:p>
            <a:pPr marL="742950" lvl="1" indent="-285750">
              <a:buClr>
                <a:schemeClr val="bg2"/>
              </a:buClr>
              <a:buFont typeface="Arial" panose="020B0604020202020204" pitchFamily="34" charset="0"/>
              <a:buChar char="•"/>
            </a:pPr>
            <a:r>
              <a:rPr lang="es-ES" sz="1600" dirty="0" err="1">
                <a:latin typeface="TeXGyreHeros-Regular"/>
              </a:rPr>
              <a:t>Masked</a:t>
            </a:r>
            <a:r>
              <a:rPr lang="es-ES" sz="1600" dirty="0">
                <a:latin typeface="TeXGyreHeros-Regular"/>
              </a:rPr>
              <a:t> LM</a:t>
            </a:r>
          </a:p>
          <a:p>
            <a:pPr marL="742950" lvl="1" indent="-285750">
              <a:buClr>
                <a:schemeClr val="bg2"/>
              </a:buClr>
              <a:buFont typeface="Arial" panose="020B0604020202020204" pitchFamily="34" charset="0"/>
              <a:buChar char="•"/>
            </a:pPr>
            <a:r>
              <a:rPr lang="es-ES" sz="1600" dirty="0">
                <a:latin typeface="TeXGyreHeros-Regular"/>
              </a:rPr>
              <a:t>Next </a:t>
            </a:r>
            <a:r>
              <a:rPr lang="es-ES" sz="1600" dirty="0" err="1">
                <a:latin typeface="TeXGyreHeros-Regular"/>
              </a:rPr>
              <a:t>Sentence</a:t>
            </a:r>
            <a:r>
              <a:rPr lang="es-ES" sz="1600" dirty="0">
                <a:latin typeface="TeXGyreHeros-Regular"/>
              </a:rPr>
              <a:t> </a:t>
            </a:r>
            <a:r>
              <a:rPr lang="es-ES" sz="1600" dirty="0" err="1">
                <a:latin typeface="TeXGyreHeros-Regular"/>
              </a:rPr>
              <a:t>Prediction</a:t>
            </a:r>
            <a:endParaRPr lang="es-ES" sz="1600" dirty="0">
              <a:latin typeface="TeXGyreHeros-Regular"/>
            </a:endParaRPr>
          </a:p>
          <a:p>
            <a:pPr marL="285750" indent="-285750">
              <a:buClr>
                <a:schemeClr val="bg2"/>
              </a:buClr>
              <a:buFont typeface="Arial" panose="020B0604020202020204" pitchFamily="34" charset="0"/>
              <a:buChar char="•"/>
            </a:pPr>
            <a:r>
              <a:rPr lang="es-ES" sz="1600" dirty="0" err="1">
                <a:latin typeface="TeXGyreHeros-Regular"/>
              </a:rPr>
              <a:t>Finetunning</a:t>
            </a:r>
            <a:r>
              <a:rPr lang="es-ES" sz="1600" dirty="0">
                <a:latin typeface="TeXGyreHeros-Regular"/>
              </a:rPr>
              <a:t>, se basa en la arquitectura unificada del modelo, a partir de las entradas y salidas.</a:t>
            </a:r>
            <a:r>
              <a:rPr lang="es-ES" dirty="0">
                <a:latin typeface="TeXGyreHeros-Regular"/>
              </a:rPr>
              <a:t>	</a:t>
            </a:r>
            <a:endParaRPr lang="pt-BR" dirty="0">
              <a:latin typeface="TeXGyreHeros-Regular"/>
            </a:endParaRPr>
          </a:p>
        </p:txBody>
      </p:sp>
      <p:cxnSp>
        <p:nvCxnSpPr>
          <p:cNvPr id="36" name="Conector recto 35">
            <a:extLst>
              <a:ext uri="{FF2B5EF4-FFF2-40B4-BE49-F238E27FC236}">
                <a16:creationId xmlns:a16="http://schemas.microsoft.com/office/drawing/2014/main" id="{CC06F97D-CF25-D30C-C3C8-5C37B8843EEF}"/>
              </a:ext>
            </a:extLst>
          </p:cNvPr>
          <p:cNvCxnSpPr>
            <a:cxnSpLocks/>
          </p:cNvCxnSpPr>
          <p:nvPr/>
        </p:nvCxnSpPr>
        <p:spPr>
          <a:xfrm flipV="1">
            <a:off x="5571958" y="1720139"/>
            <a:ext cx="0" cy="474932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84273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F0BE4A23-24D6-48E4-8D6B-05666E535A61}"/>
    </a:ext>
  </a:extLst>
</a:theme>
</file>

<file path=ppt/theme/theme2.xml><?xml version="1.0" encoding="utf-8"?>
<a:theme xmlns:a="http://schemas.openxmlformats.org/drawingml/2006/main" name="Diseño personalizado">
  <a:themeElements>
    <a:clrScheme name="Personalizado 4">
      <a:dk1>
        <a:srgbClr val="000000"/>
      </a:dk1>
      <a:lt1>
        <a:srgbClr val="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CF5982C2-2DC0-4862-889C-BC0841D66ED3}"/>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999F592E-25EC-4C6B-A89D-6ADEEB397275}"/>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3738</TotalTime>
  <Words>8558</Words>
  <Application>Microsoft Office PowerPoint</Application>
  <PresentationFormat>Panorámica</PresentationFormat>
  <Paragraphs>697</Paragraphs>
  <Slides>32</Slides>
  <Notes>22</Notes>
  <HiddenSlides>1</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32</vt:i4>
      </vt:variant>
    </vt:vector>
  </HeadingPairs>
  <TitlesOfParts>
    <vt:vector size="45" baseType="lpstr">
      <vt:lpstr>Arial</vt:lpstr>
      <vt:lpstr>Calibri</vt:lpstr>
      <vt:lpstr>NewTXMI</vt:lpstr>
      <vt:lpstr>Periodico Display Rg</vt:lpstr>
      <vt:lpstr>Periodico Display UtLg</vt:lpstr>
      <vt:lpstr>TeXGyreHeros-Bold</vt:lpstr>
      <vt:lpstr>TeXGyreHeros-BoldItalic</vt:lpstr>
      <vt:lpstr>TeXGyreHeros-Italic</vt:lpstr>
      <vt:lpstr>TeXGyreHeros-Regular</vt:lpstr>
      <vt:lpstr>Visuelt Pro</vt:lpstr>
      <vt:lpstr>Tema de Office</vt:lpstr>
      <vt:lpstr>Diseño personalizado</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Gina Gómez Herrero</dc:creator>
  <cp:lastModifiedBy>Luis Izaguirre Viera</cp:lastModifiedBy>
  <cp:revision>54</cp:revision>
  <dcterms:created xsi:type="dcterms:W3CDTF">2021-03-22T10:48:02Z</dcterms:created>
  <dcterms:modified xsi:type="dcterms:W3CDTF">2022-05-18T02:28:11Z</dcterms:modified>
</cp:coreProperties>
</file>